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vml" ContentType="application/vnd.openxmlformats-officedocument.vmlDrawing"/>
  <Override PartName="/ppt/notesSlides/notesSlide8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Default Extension="bin" ContentType="application/vnd.openxmlformats-officedocument.oleObject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83" r:id="rId1"/>
  </p:sldMasterIdLst>
  <p:notesMasterIdLst>
    <p:notesMasterId r:id="rId26"/>
  </p:notesMasterIdLst>
  <p:handoutMasterIdLst>
    <p:handoutMasterId r:id="rId27"/>
  </p:handoutMasterIdLst>
  <p:sldIdLst>
    <p:sldId id="338" r:id="rId2"/>
    <p:sldId id="340" r:id="rId3"/>
    <p:sldId id="348" r:id="rId4"/>
    <p:sldId id="292" r:id="rId5"/>
    <p:sldId id="324" r:id="rId6"/>
    <p:sldId id="325" r:id="rId7"/>
    <p:sldId id="326" r:id="rId8"/>
    <p:sldId id="293" r:id="rId9"/>
    <p:sldId id="297" r:id="rId10"/>
    <p:sldId id="262" r:id="rId11"/>
    <p:sldId id="298" r:id="rId12"/>
    <p:sldId id="306" r:id="rId13"/>
    <p:sldId id="341" r:id="rId14"/>
    <p:sldId id="310" r:id="rId15"/>
    <p:sldId id="342" r:id="rId16"/>
    <p:sldId id="343" r:id="rId17"/>
    <p:sldId id="333" r:id="rId18"/>
    <p:sldId id="332" r:id="rId19"/>
    <p:sldId id="344" r:id="rId20"/>
    <p:sldId id="346" r:id="rId21"/>
    <p:sldId id="347" r:id="rId22"/>
    <p:sldId id="350" r:id="rId23"/>
    <p:sldId id="339" r:id="rId24"/>
    <p:sldId id="282" r:id="rId25"/>
  </p:sldIdLst>
  <p:sldSz cx="9144000" cy="6858000" type="screen4x3"/>
  <p:notesSz cx="6662738" cy="9926638"/>
  <p:custDataLst>
    <p:tags r:id="rId28"/>
  </p:custDataLst>
  <p:kinsoku lang="ja-JP" invalStChars="、。，．・：；？！゛゜ヽヾゝゞ々ー’”）〕］｝〉》」』】°‰′″℃￠％ぁぃぅぇぉっゃゅょゎァィゥェォッャュョヮヵヶ!%),.:;?]}｡｣､･ｧｨｩｪｫｬｭｮｯｰﾞﾟ" invalEndChars="‘“（〔［｛〈《「『【￥＄$([\{｢￡"/>
  <p:defaultTextStyle>
    <a:defPPr>
      <a:defRPr lang="en-US"/>
    </a:defPPr>
    <a:lvl1pPr algn="ctr" rtl="0" eaLnBrk="0" fontAlgn="base" hangingPunct="0">
      <a:spcBef>
        <a:spcPct val="0"/>
      </a:spcBef>
      <a:spcAft>
        <a:spcPct val="0"/>
      </a:spcAft>
      <a:defRPr sz="2400" kern="1200">
        <a:solidFill>
          <a:srgbClr val="000000"/>
        </a:solidFill>
        <a:latin typeface="Arial" pitchFamily="34" charset="0"/>
        <a:ea typeface="+mn-ea"/>
        <a:cs typeface="+mn-cs"/>
      </a:defRPr>
    </a:lvl1pPr>
    <a:lvl2pPr marL="457200" algn="ctr" rtl="0" eaLnBrk="0" fontAlgn="base" hangingPunct="0">
      <a:spcBef>
        <a:spcPct val="0"/>
      </a:spcBef>
      <a:spcAft>
        <a:spcPct val="0"/>
      </a:spcAft>
      <a:defRPr sz="2400" kern="1200">
        <a:solidFill>
          <a:srgbClr val="000000"/>
        </a:solidFill>
        <a:latin typeface="Arial" pitchFamily="34" charset="0"/>
        <a:ea typeface="+mn-ea"/>
        <a:cs typeface="+mn-cs"/>
      </a:defRPr>
    </a:lvl2pPr>
    <a:lvl3pPr marL="914400" algn="ctr" rtl="0" eaLnBrk="0" fontAlgn="base" hangingPunct="0">
      <a:spcBef>
        <a:spcPct val="0"/>
      </a:spcBef>
      <a:spcAft>
        <a:spcPct val="0"/>
      </a:spcAft>
      <a:defRPr sz="2400" kern="1200">
        <a:solidFill>
          <a:srgbClr val="000000"/>
        </a:solidFill>
        <a:latin typeface="Arial" pitchFamily="34" charset="0"/>
        <a:ea typeface="+mn-ea"/>
        <a:cs typeface="+mn-cs"/>
      </a:defRPr>
    </a:lvl3pPr>
    <a:lvl4pPr marL="1371600" algn="ctr" rtl="0" eaLnBrk="0" fontAlgn="base" hangingPunct="0">
      <a:spcBef>
        <a:spcPct val="0"/>
      </a:spcBef>
      <a:spcAft>
        <a:spcPct val="0"/>
      </a:spcAft>
      <a:defRPr sz="2400" kern="1200">
        <a:solidFill>
          <a:srgbClr val="000000"/>
        </a:solidFill>
        <a:latin typeface="Arial" pitchFamily="34" charset="0"/>
        <a:ea typeface="+mn-ea"/>
        <a:cs typeface="+mn-cs"/>
      </a:defRPr>
    </a:lvl4pPr>
    <a:lvl5pPr marL="1828800" algn="ctr" rtl="0" eaLnBrk="0" fontAlgn="base" hangingPunct="0">
      <a:spcBef>
        <a:spcPct val="0"/>
      </a:spcBef>
      <a:spcAft>
        <a:spcPct val="0"/>
      </a:spcAft>
      <a:defRPr sz="2400" kern="1200">
        <a:solidFill>
          <a:srgbClr val="000000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rgbClr val="000000"/>
        </a:solidFill>
        <a:latin typeface="Arial" pitchFamily="34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rgbClr val="000000"/>
        </a:solidFill>
        <a:latin typeface="Arial" pitchFamily="34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rgbClr val="000000"/>
        </a:solidFill>
        <a:latin typeface="Arial" pitchFamily="34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rgbClr val="000000"/>
        </a:solidFill>
        <a:latin typeface="Arial" pitchFamily="34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chemeClr val="tx1"/>
    </p:penClr>
  </p:showPr>
  <p:clrMru>
    <a:srgbClr val="00FF00"/>
    <a:srgbClr val="66FF33"/>
    <a:srgbClr val="33CCFF"/>
    <a:srgbClr val="FE1A08"/>
    <a:srgbClr val="CC0000"/>
    <a:srgbClr val="FFFF99"/>
    <a:srgbClr val="00FF99"/>
    <a:srgbClr val="FF3399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297" autoAdjust="0"/>
    <p:restoredTop sz="81652" autoAdjust="0"/>
  </p:normalViewPr>
  <p:slideViewPr>
    <p:cSldViewPr>
      <p:cViewPr varScale="1">
        <p:scale>
          <a:sx n="109" d="100"/>
          <a:sy n="109" d="100"/>
        </p:scale>
        <p:origin x="-1014" y="-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66" d="100"/>
        <a:sy n="66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4" d="100"/>
          <a:sy n="54" d="100"/>
        </p:scale>
        <p:origin x="-1938" y="-96"/>
      </p:cViewPr>
      <p:guideLst>
        <p:guide orient="horz" pos="3127"/>
        <p:guide pos="2099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png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48.png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9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png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png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png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image" Target="../media/image33.png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3003550" y="9444038"/>
            <a:ext cx="654050" cy="2952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89955" tIns="45796" rIns="89955" bIns="45796">
            <a:spAutoFit/>
          </a:bodyPr>
          <a:lstStyle/>
          <a:p>
            <a:pPr defTabSz="893763">
              <a:lnSpc>
                <a:spcPct val="90000"/>
              </a:lnSpc>
              <a:defRPr/>
            </a:pPr>
            <a:r>
              <a:rPr lang="en-US" sz="1200">
                <a:solidFill>
                  <a:schemeClr val="tx1"/>
                </a:solidFill>
                <a:latin typeface="Times New Roman" pitchFamily="18" charset="0"/>
              </a:rPr>
              <a:t>Page </a:t>
            </a:r>
            <a:fld id="{FE23E160-2DA6-4548-8ADA-FE254BB99906}" type="slidenum">
              <a:rPr lang="en-US" sz="1200">
                <a:solidFill>
                  <a:schemeClr val="tx1"/>
                </a:solidFill>
                <a:latin typeface="Times New Roman" pitchFamily="18" charset="0"/>
              </a:rPr>
              <a:pPr defTabSz="893763">
                <a:lnSpc>
                  <a:spcPct val="90000"/>
                </a:lnSpc>
                <a:defRPr/>
              </a:pPr>
              <a:t>‹#›</a:t>
            </a:fld>
            <a:endParaRPr lang="en-US" sz="1200">
              <a:solidFill>
                <a:schemeClr val="tx1"/>
              </a:solidFill>
              <a:latin typeface="Times New Roman" pitchFamily="18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1026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886075" cy="495300"/>
          </a:xfrm>
          <a:prstGeom prst="rect">
            <a:avLst/>
          </a:prstGeom>
          <a:noFill/>
          <a:ln w="63500">
            <a:noFill/>
            <a:miter lim="800000"/>
            <a:headEnd/>
            <a:tailEnd/>
          </a:ln>
          <a:effectLst/>
        </p:spPr>
        <p:txBody>
          <a:bodyPr vert="horz" wrap="square" lIns="94208" tIns="47104" rIns="94208" bIns="47104" numCol="1" anchor="t" anchorCtr="0" compatLnSpc="1">
            <a:prstTxWarp prst="textNoShape">
              <a:avLst/>
            </a:prstTxWarp>
          </a:bodyPr>
          <a:lstStyle>
            <a:lvl1pPr algn="l" defTabSz="942975"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5299" name="Rectangle 1027"/>
          <p:cNvSpPr>
            <a:spLocks noGrp="1" noChangeArrowheads="1"/>
          </p:cNvSpPr>
          <p:nvPr>
            <p:ph type="dt" idx="1"/>
          </p:nvPr>
        </p:nvSpPr>
        <p:spPr bwMode="auto">
          <a:xfrm>
            <a:off x="3776663" y="0"/>
            <a:ext cx="2886075" cy="495300"/>
          </a:xfrm>
          <a:prstGeom prst="rect">
            <a:avLst/>
          </a:prstGeom>
          <a:noFill/>
          <a:ln w="63500">
            <a:noFill/>
            <a:miter lim="800000"/>
            <a:headEnd/>
            <a:tailEnd/>
          </a:ln>
          <a:effectLst/>
        </p:spPr>
        <p:txBody>
          <a:bodyPr vert="horz" wrap="square" lIns="94208" tIns="47104" rIns="94208" bIns="47104" numCol="1" anchor="t" anchorCtr="0" compatLnSpc="1">
            <a:prstTxWarp prst="textNoShape">
              <a:avLst/>
            </a:prstTxWarp>
          </a:bodyPr>
          <a:lstStyle>
            <a:lvl1pPr algn="r" defTabSz="942975"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9940" name="Rectangle 1028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849313" y="742950"/>
            <a:ext cx="4965700" cy="37242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5301" name="Rectangle 1029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887413" y="4714875"/>
            <a:ext cx="4887912" cy="4468813"/>
          </a:xfrm>
          <a:prstGeom prst="rect">
            <a:avLst/>
          </a:prstGeom>
          <a:noFill/>
          <a:ln w="63500">
            <a:noFill/>
            <a:miter lim="800000"/>
            <a:headEnd/>
            <a:tailEnd/>
          </a:ln>
          <a:effectLst/>
        </p:spPr>
        <p:txBody>
          <a:bodyPr vert="horz" wrap="square" lIns="94208" tIns="47104" rIns="94208" bIns="4710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0"/>
            <a:r>
              <a:rPr lang="en-US" noProof="0" smtClean="0"/>
              <a:t>Second level</a:t>
            </a:r>
          </a:p>
          <a:p>
            <a:pPr lvl="0"/>
            <a:r>
              <a:rPr lang="en-US" noProof="0" smtClean="0"/>
              <a:t>Third level</a:t>
            </a:r>
          </a:p>
          <a:p>
            <a:pPr lvl="0"/>
            <a:r>
              <a:rPr lang="en-US" noProof="0" smtClean="0"/>
              <a:t>Fourth level</a:t>
            </a:r>
          </a:p>
          <a:p>
            <a:pPr lvl="0"/>
            <a:r>
              <a:rPr lang="en-US" noProof="0" smtClean="0"/>
              <a:t>Fifth level</a:t>
            </a:r>
          </a:p>
        </p:txBody>
      </p:sp>
      <p:sp>
        <p:nvSpPr>
          <p:cNvPr id="55302" name="Rectangle 1030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31338"/>
            <a:ext cx="2886075" cy="495300"/>
          </a:xfrm>
          <a:prstGeom prst="rect">
            <a:avLst/>
          </a:prstGeom>
          <a:noFill/>
          <a:ln w="63500">
            <a:noFill/>
            <a:miter lim="800000"/>
            <a:headEnd/>
            <a:tailEnd/>
          </a:ln>
          <a:effectLst/>
        </p:spPr>
        <p:txBody>
          <a:bodyPr vert="horz" wrap="square" lIns="94208" tIns="47104" rIns="94208" bIns="47104" numCol="1" anchor="b" anchorCtr="0" compatLnSpc="1">
            <a:prstTxWarp prst="textNoShape">
              <a:avLst/>
            </a:prstTxWarp>
          </a:bodyPr>
          <a:lstStyle>
            <a:lvl1pPr algn="l" defTabSz="942975"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5303" name="Rectangle 1031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776663" y="9431338"/>
            <a:ext cx="2886075" cy="495300"/>
          </a:xfrm>
          <a:prstGeom prst="rect">
            <a:avLst/>
          </a:prstGeom>
          <a:noFill/>
          <a:ln w="63500">
            <a:noFill/>
            <a:miter lim="800000"/>
            <a:headEnd/>
            <a:tailEnd/>
          </a:ln>
          <a:effectLst/>
        </p:spPr>
        <p:txBody>
          <a:bodyPr vert="horz" wrap="square" lIns="94208" tIns="47104" rIns="94208" bIns="47104" numCol="1" anchor="b" anchorCtr="0" compatLnSpc="1">
            <a:prstTxWarp prst="textNoShape">
              <a:avLst/>
            </a:prstTxWarp>
          </a:bodyPr>
          <a:lstStyle>
            <a:lvl1pPr algn="r" defTabSz="942975"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fld id="{49DF8536-41D6-4254-B3A9-9ECF8DBA476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+mn-ea"/>
        <a:cs typeface="+mn-cs"/>
      </a:defRPr>
    </a:lvl1pPr>
    <a:lvl2pPr marL="742950" indent="-28575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+mn-ea"/>
        <a:cs typeface="+mn-cs"/>
      </a:defRPr>
    </a:lvl2pPr>
    <a:lvl3pPr marL="1143000" indent="-228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+mn-ea"/>
        <a:cs typeface="+mn-cs"/>
      </a:defRPr>
    </a:lvl3pPr>
    <a:lvl4pPr marL="1600200" indent="-228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+mn-ea"/>
        <a:cs typeface="+mn-cs"/>
      </a:defRPr>
    </a:lvl4pPr>
    <a:lvl5pPr marL="2057400" indent="-228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9DF8536-41D6-4254-B3A9-9ECF8DBA4765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0963" name="Notes Placeholder 2"/>
          <p:cNvSpPr>
            <a:spLocks noGrp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sv-SE" smtClean="0">
              <a:latin typeface="Times"/>
            </a:endParaRPr>
          </a:p>
        </p:txBody>
      </p:sp>
      <p:sp>
        <p:nvSpPr>
          <p:cNvPr id="4096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4F2BE42-19AF-4A0A-B017-1CB04A83BE71}" type="slidenum">
              <a:rPr lang="en-US" smtClean="0"/>
              <a:pPr/>
              <a:t>8</a:t>
            </a:fld>
            <a:endParaRPr lang="en-US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3C2F721-0AAA-48BA-8E01-AE8A4CD6DD7C}" type="slidenum">
              <a:rPr lang="en-US" smtClean="0"/>
              <a:pPr/>
              <a:t>10</a:t>
            </a:fld>
            <a:endParaRPr lang="en-US" smtClean="0"/>
          </a:p>
        </p:txBody>
      </p:sp>
      <p:sp>
        <p:nvSpPr>
          <p:cNvPr id="41987" name="Rectangle 2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>
              <a:buFontTx/>
              <a:buChar char="-"/>
            </a:pPr>
            <a:r>
              <a:rPr lang="sv-SE" smtClean="0">
                <a:latin typeface="Times"/>
              </a:rPr>
              <a:t>When write protecion is on, nothing can be changed</a:t>
            </a:r>
          </a:p>
          <a:p>
            <a:pPr>
              <a:buFontTx/>
              <a:buChar char="-"/>
            </a:pPr>
            <a:r>
              <a:rPr lang="sv-SE" smtClean="0">
                <a:latin typeface="Times"/>
              </a:rPr>
              <a:t>All information is stored in FCU, not in the PC</a:t>
            </a:r>
          </a:p>
          <a:p>
            <a:pPr>
              <a:buFontTx/>
              <a:buChar char="-"/>
            </a:pPr>
            <a:r>
              <a:rPr lang="sv-SE" smtClean="0">
                <a:latin typeface="Times"/>
              </a:rPr>
              <a:t>Push Reset button for 5 seconds and the FCU is restarted and the buffer is cleared</a:t>
            </a:r>
          </a:p>
          <a:p>
            <a:endParaRPr lang="en-US" smtClean="0">
              <a:latin typeface="Time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3011" name="Notes Placeholder 2"/>
          <p:cNvSpPr>
            <a:spLocks noGrp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sv-SE" smtClean="0">
              <a:latin typeface="Times"/>
            </a:endParaRPr>
          </a:p>
        </p:txBody>
      </p:sp>
      <p:sp>
        <p:nvSpPr>
          <p:cNvPr id="4301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101A8DE-2482-4BCC-B935-49F881A80B82}" type="slidenum">
              <a:rPr lang="en-US" smtClean="0"/>
              <a:pPr/>
              <a:t>12</a:t>
            </a:fld>
            <a:endParaRPr lang="en-US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4035" name="Notes Placeholder 2"/>
          <p:cNvSpPr>
            <a:spLocks noGrp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>
              <a:buClr>
                <a:schemeClr val="tx1"/>
              </a:buClr>
            </a:pPr>
            <a:r>
              <a:rPr lang="sv-SE" smtClean="0">
                <a:latin typeface="Times"/>
              </a:rPr>
              <a:t>Redundancy of FCUs gives almost failsafe communication from field</a:t>
            </a:r>
          </a:p>
          <a:p>
            <a:pPr>
              <a:buClr>
                <a:schemeClr val="tx1"/>
              </a:buClr>
            </a:pPr>
            <a:r>
              <a:rPr lang="sv-SE" smtClean="0">
                <a:latin typeface="Times"/>
              </a:rPr>
              <a:t>GB’s and FB’s has to be connected in parallell.</a:t>
            </a:r>
          </a:p>
          <a:p>
            <a:pPr>
              <a:buClr>
                <a:schemeClr val="tx1"/>
              </a:buClr>
            </a:pPr>
            <a:r>
              <a:rPr lang="sv-SE" smtClean="0">
                <a:latin typeface="Times"/>
              </a:rPr>
              <a:t>A redundancy cable need to be installed between the FCU’s on X11.</a:t>
            </a:r>
          </a:p>
          <a:p>
            <a:pPr>
              <a:buClr>
                <a:schemeClr val="tx1"/>
              </a:buClr>
            </a:pPr>
            <a:r>
              <a:rPr lang="sv-SE" smtClean="0">
                <a:latin typeface="Times"/>
              </a:rPr>
              <a:t>One FCU will be ’primary’ and the other one ’secondary’.</a:t>
            </a:r>
          </a:p>
          <a:p>
            <a:pPr>
              <a:buClr>
                <a:schemeClr val="tx1"/>
              </a:buClr>
            </a:pPr>
            <a:r>
              <a:rPr lang="sv-SE" smtClean="0">
                <a:latin typeface="Times"/>
              </a:rPr>
              <a:t>If the ’primary’ FCU fails the ’secondary’ will take over all communcation.</a:t>
            </a:r>
          </a:p>
          <a:p>
            <a:pPr>
              <a:buClr>
                <a:schemeClr val="tx1"/>
              </a:buClr>
            </a:pPr>
            <a:r>
              <a:rPr lang="sv-SE" smtClean="0">
                <a:latin typeface="Times"/>
              </a:rPr>
              <a:t>Installation guide in </a:t>
            </a:r>
            <a:br>
              <a:rPr lang="sv-SE" smtClean="0">
                <a:latin typeface="Times"/>
              </a:rPr>
            </a:br>
            <a:r>
              <a:rPr lang="sv-SE" smtClean="0">
                <a:latin typeface="Times"/>
              </a:rPr>
              <a:t>Tank Master.</a:t>
            </a:r>
            <a:endParaRPr lang="en-US" smtClean="0">
              <a:latin typeface="Times"/>
            </a:endParaRPr>
          </a:p>
          <a:p>
            <a:endParaRPr lang="sv-SE" smtClean="0">
              <a:latin typeface="Times"/>
            </a:endParaRPr>
          </a:p>
        </p:txBody>
      </p:sp>
      <p:sp>
        <p:nvSpPr>
          <p:cNvPr id="4403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2F27395-D697-436A-9E27-7F24C71D4C33}" type="slidenum">
              <a:rPr lang="en-US" smtClean="0"/>
              <a:pPr/>
              <a:t>13</a:t>
            </a:fld>
            <a:endParaRPr lang="en-US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9DF8536-41D6-4254-B3A9-9ECF8DBA4765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5059" name="Notes Placeholder 2"/>
          <p:cNvSpPr>
            <a:spLocks noGrp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r>
              <a:rPr lang="sv-SE" dirty="0" smtClean="0">
                <a:latin typeface="Times"/>
              </a:rPr>
              <a:t>ATD? Eller skall vi kalla dom 2230 och 2240?</a:t>
            </a:r>
          </a:p>
        </p:txBody>
      </p:sp>
      <p:sp>
        <p:nvSpPr>
          <p:cNvPr id="4506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294A4FE-4742-4FD0-9C8A-52141F261955}" type="slidenum">
              <a:rPr lang="en-US" smtClean="0"/>
              <a:pPr/>
              <a:t>22</a:t>
            </a:fld>
            <a:endParaRPr lang="en-US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85AF52A-793A-48D6-B131-A84BEFF391AD}" type="slidenum">
              <a:rPr lang="en-US" smtClean="0"/>
              <a:pPr/>
              <a:t>24</a:t>
            </a:fld>
            <a:endParaRPr lang="en-US" smtClean="0"/>
          </a:p>
        </p:txBody>
      </p:sp>
      <p:sp>
        <p:nvSpPr>
          <p:cNvPr id="47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r>
              <a:rPr lang="sv-SE" dirty="0" smtClean="0">
                <a:latin typeface="Times"/>
              </a:rPr>
              <a:t>Utöka?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0" descr="process management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822950" y="4700588"/>
            <a:ext cx="2482850" cy="1662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Line 13"/>
          <p:cNvSpPr>
            <a:spLocks noChangeShapeType="1"/>
          </p:cNvSpPr>
          <p:nvPr/>
        </p:nvSpPr>
        <p:spPr bwMode="auto">
          <a:xfrm>
            <a:off x="0" y="2557463"/>
            <a:ext cx="8059738" cy="0"/>
          </a:xfrm>
          <a:prstGeom prst="line">
            <a:avLst/>
          </a:prstGeom>
          <a:noFill/>
          <a:ln w="9525">
            <a:solidFill>
              <a:schemeClr val="hlink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sv-SE">
              <a:latin typeface="Arial" charset="0"/>
            </a:endParaRPr>
          </a:p>
        </p:txBody>
      </p:sp>
      <p:sp>
        <p:nvSpPr>
          <p:cNvPr id="5" name="Line 14"/>
          <p:cNvSpPr>
            <a:spLocks noChangeShapeType="1"/>
          </p:cNvSpPr>
          <p:nvPr/>
        </p:nvSpPr>
        <p:spPr bwMode="auto">
          <a:xfrm>
            <a:off x="1952625" y="0"/>
            <a:ext cx="0" cy="3436938"/>
          </a:xfrm>
          <a:prstGeom prst="line">
            <a:avLst/>
          </a:prstGeom>
          <a:noFill/>
          <a:ln w="9525">
            <a:solidFill>
              <a:schemeClr val="hlink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sv-SE">
              <a:latin typeface="Arial" charset="0"/>
            </a:endParaRPr>
          </a:p>
        </p:txBody>
      </p:sp>
      <p:sp>
        <p:nvSpPr>
          <p:cNvPr id="6" name="Text Box 42"/>
          <p:cNvSpPr txBox="1">
            <a:spLocks noChangeArrowheads="1"/>
          </p:cNvSpPr>
          <p:nvPr/>
        </p:nvSpPr>
        <p:spPr bwMode="auto">
          <a:xfrm>
            <a:off x="6084888" y="6602413"/>
            <a:ext cx="2138362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54000" rIns="54000">
            <a:spAutoFit/>
          </a:bodyPr>
          <a:lstStyle/>
          <a:p>
            <a:pPr algn="l">
              <a:defRPr/>
            </a:pPr>
            <a:r>
              <a:rPr lang="sv-SE" sz="800" i="1">
                <a:solidFill>
                  <a:schemeClr val="tx1"/>
                </a:solidFill>
                <a:latin typeface="Arial" charset="0"/>
              </a:rPr>
              <a:t>Rosemount Tank Radar AB Confidential</a:t>
            </a:r>
            <a:endParaRPr lang="en-US" sz="800" i="1">
              <a:solidFill>
                <a:schemeClr val="tx1"/>
              </a:solidFill>
              <a:latin typeface="Arial" charset="0"/>
            </a:endParaRPr>
          </a:p>
        </p:txBody>
      </p:sp>
      <p:pic>
        <p:nvPicPr>
          <p:cNvPr id="7" name="Picture 51" descr="Rosemount_Tank_Gauging_blue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42988" y="5570538"/>
            <a:ext cx="1770062" cy="568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53" descr="raptor logo jpg"/>
          <p:cNvPicPr>
            <a:picLocks noChangeAspect="1"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124075" y="981075"/>
            <a:ext cx="5499100" cy="1495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532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2057400" y="2692400"/>
            <a:ext cx="5575300" cy="1651000"/>
          </a:xfrm>
        </p:spPr>
        <p:txBody>
          <a:bodyPr/>
          <a:lstStyle>
            <a:lvl1pPr marL="0" indent="0">
              <a:buFont typeface="Wingdings" pitchFamily="2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4" name="Rectangle 57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8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9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9C0D07-68BE-469C-B132-5EF4B4AA826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29425" y="406400"/>
            <a:ext cx="2085975" cy="53467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71500" y="406400"/>
            <a:ext cx="6105525" cy="53467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4" name="Rectangle 57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8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9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23B4F55-3AC5-421D-9457-39F63F45086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4" name="Rectangle 57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8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9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0F68B34-F95C-406C-B12E-E784170CA67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57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8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9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CE556CD-F4D8-4AFF-A41D-5CB40176531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71500" y="1206500"/>
            <a:ext cx="4095750" cy="4546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19650" y="1206500"/>
            <a:ext cx="4095750" cy="4546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5" name="Rectangle 57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8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59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5041AE1-1788-486E-AB2E-A8CB46BFE65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7" name="Rectangle 57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8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59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716FBE2-6366-487A-B272-B43EDDA661B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Rectangle 57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8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9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1422A83-C7C4-4584-84C7-89A0CBAEE96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7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8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9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5C3C17-D905-4CD9-B3B0-5ED5CB1BA87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57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8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59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DDFECD-59B7-4AAA-B5D7-AAF295781A2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sv-SE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57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8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59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E83B7D1-E3D9-4818-8F19-CC42FF89054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43" descr="process management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7156450" y="5519738"/>
            <a:ext cx="1746250" cy="116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84200" y="406400"/>
            <a:ext cx="7594600" cy="723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1"/>
            </a:outerShdw>
          </a:effec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434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71500" y="1206500"/>
            <a:ext cx="8343900" cy="454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58" name="Line 34"/>
          <p:cNvSpPr>
            <a:spLocks noChangeShapeType="1"/>
          </p:cNvSpPr>
          <p:nvPr/>
        </p:nvSpPr>
        <p:spPr bwMode="auto">
          <a:xfrm flipV="1">
            <a:off x="469900" y="0"/>
            <a:ext cx="0" cy="6057900"/>
          </a:xfrm>
          <a:prstGeom prst="line">
            <a:avLst/>
          </a:prstGeom>
          <a:noFill/>
          <a:ln w="9525">
            <a:solidFill>
              <a:schemeClr val="hlink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sv-SE">
              <a:latin typeface="Arial" charset="0"/>
            </a:endParaRPr>
          </a:p>
        </p:txBody>
      </p:sp>
      <p:sp>
        <p:nvSpPr>
          <p:cNvPr id="1044" name="Line 20"/>
          <p:cNvSpPr>
            <a:spLocks noChangeShapeType="1"/>
          </p:cNvSpPr>
          <p:nvPr/>
        </p:nvSpPr>
        <p:spPr bwMode="auto">
          <a:xfrm>
            <a:off x="0" y="1087438"/>
            <a:ext cx="8724900" cy="0"/>
          </a:xfrm>
          <a:prstGeom prst="line">
            <a:avLst/>
          </a:prstGeom>
          <a:noFill/>
          <a:ln w="9525">
            <a:solidFill>
              <a:schemeClr val="hlink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sv-SE">
              <a:latin typeface="Arial" charset="0"/>
            </a:endParaRPr>
          </a:p>
        </p:txBody>
      </p:sp>
      <p:sp>
        <p:nvSpPr>
          <p:cNvPr id="1069" name="Rectangle 45"/>
          <p:cNvSpPr>
            <a:spLocks noChangeArrowheads="1"/>
          </p:cNvSpPr>
          <p:nvPr/>
        </p:nvSpPr>
        <p:spPr bwMode="auto">
          <a:xfrm>
            <a:off x="403225" y="6400800"/>
            <a:ext cx="1392238" cy="48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>
              <a:lnSpc>
                <a:spcPct val="85000"/>
              </a:lnSpc>
              <a:defRPr/>
            </a:pPr>
            <a:r>
              <a:rPr lang="en-US" sz="1000">
                <a:solidFill>
                  <a:schemeClr val="bg1"/>
                </a:solidFill>
                <a:latin typeface="Arial" charset="0"/>
              </a:rPr>
              <a:t>[File Name or Event]</a:t>
            </a:r>
          </a:p>
          <a:p>
            <a:pPr algn="l">
              <a:lnSpc>
                <a:spcPct val="85000"/>
              </a:lnSpc>
              <a:defRPr/>
            </a:pPr>
            <a:r>
              <a:rPr lang="en-US" sz="1000">
                <a:solidFill>
                  <a:schemeClr val="bg1"/>
                </a:solidFill>
                <a:latin typeface="Arial" charset="0"/>
              </a:rPr>
              <a:t>Emerson Confidential</a:t>
            </a:r>
          </a:p>
          <a:p>
            <a:pPr algn="l">
              <a:lnSpc>
                <a:spcPct val="85000"/>
              </a:lnSpc>
              <a:defRPr/>
            </a:pPr>
            <a:r>
              <a:rPr lang="en-US" sz="1000">
                <a:solidFill>
                  <a:schemeClr val="bg1"/>
                </a:solidFill>
                <a:latin typeface="Arial" charset="0"/>
              </a:rPr>
              <a:t>27-Jun-01, Slide </a:t>
            </a:r>
            <a:fld id="{C77F0845-4444-48B1-ABB1-DBCE496C7A1D}" type="slidenum">
              <a:rPr lang="en-US" sz="1000">
                <a:solidFill>
                  <a:schemeClr val="bg1"/>
                </a:solidFill>
                <a:latin typeface="Arial" charset="0"/>
              </a:rPr>
              <a:pPr algn="l">
                <a:lnSpc>
                  <a:spcPct val="85000"/>
                </a:lnSpc>
                <a:defRPr/>
              </a:pPr>
              <a:t>‹#›</a:t>
            </a:fld>
            <a:endParaRPr lang="en-US" sz="100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075" name="Text Box 51"/>
          <p:cNvSpPr txBox="1">
            <a:spLocks noChangeArrowheads="1"/>
          </p:cNvSpPr>
          <p:nvPr/>
        </p:nvSpPr>
        <p:spPr bwMode="auto">
          <a:xfrm>
            <a:off x="7300913" y="6683375"/>
            <a:ext cx="1519237" cy="71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l">
              <a:defRPr/>
            </a:pPr>
            <a:r>
              <a:rPr lang="sv-SE" sz="600" i="1">
                <a:solidFill>
                  <a:schemeClr val="tx1"/>
                </a:solidFill>
                <a:latin typeface="Arial" charset="0"/>
              </a:rPr>
              <a:t>Rosemount Tank Radar AB Confidential</a:t>
            </a:r>
            <a:endParaRPr lang="en-US" sz="600" i="1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1081" name="Rectangle 57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11863" y="6683375"/>
            <a:ext cx="936625" cy="115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>
              <a:defRPr sz="600" b="0">
                <a:solidFill>
                  <a:schemeClr val="tx1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82" name="Rectangle 58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68313" y="6683375"/>
            <a:ext cx="5543550" cy="115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>
              <a:defRPr sz="600" b="0">
                <a:solidFill>
                  <a:schemeClr val="tx1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83" name="Rectangle 59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681788"/>
            <a:ext cx="217488" cy="71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defRPr sz="600" b="0">
                <a:solidFill>
                  <a:schemeClr val="tx1"/>
                </a:solidFill>
                <a:latin typeface="Arial" charset="0"/>
              </a:defRPr>
            </a:lvl1pPr>
          </a:lstStyle>
          <a:p>
            <a:pPr>
              <a:defRPr/>
            </a:pPr>
            <a:fld id="{BC93738F-9D0D-4C78-9339-85504821A32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086" name="NumberOfPages"/>
          <p:cNvSpPr txBox="1">
            <a:spLocks noChangeArrowheads="1"/>
          </p:cNvSpPr>
          <p:nvPr/>
        </p:nvSpPr>
        <p:spPr bwMode="auto">
          <a:xfrm>
            <a:off x="8845550" y="6681788"/>
            <a:ext cx="244475" cy="71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l">
              <a:spcBef>
                <a:spcPct val="50000"/>
              </a:spcBef>
              <a:defRPr/>
            </a:pPr>
            <a:endParaRPr lang="sv-SE" sz="600">
              <a:solidFill>
                <a:schemeClr val="tx1"/>
              </a:solidFill>
              <a:latin typeface="Arial" charset="0"/>
            </a:endParaRPr>
          </a:p>
        </p:txBody>
      </p:sp>
      <p:pic>
        <p:nvPicPr>
          <p:cNvPr id="14349" name="Picture 65" descr="Rosemount_Tank_Gauging_blue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611188" y="6130925"/>
            <a:ext cx="123507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50" name="Picture 66" descr="raptor logo jpg"/>
          <p:cNvPicPr>
            <a:picLocks noChangeAspect="1" noChangeArrowheads="1"/>
          </p:cNvPicPr>
          <p:nvPr userDrawn="1"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6948488" y="333375"/>
            <a:ext cx="1800225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23" r:id="rId1"/>
    <p:sldLayoutId id="2147483824" r:id="rId2"/>
    <p:sldLayoutId id="2147483825" r:id="rId3"/>
    <p:sldLayoutId id="2147483826" r:id="rId4"/>
    <p:sldLayoutId id="2147483827" r:id="rId5"/>
    <p:sldLayoutId id="2147483828" r:id="rId6"/>
    <p:sldLayoutId id="2147483829" r:id="rId7"/>
    <p:sldLayoutId id="2147483830" r:id="rId8"/>
    <p:sldLayoutId id="2147483831" r:id="rId9"/>
    <p:sldLayoutId id="2147483832" r:id="rId10"/>
    <p:sldLayoutId id="2147483833" r:id="rId11"/>
  </p:sldLayoutIdLst>
  <p:transition/>
  <p:hf hdr="0" ftr="0" dt="0"/>
  <p:txStyles>
    <p:titleStyle>
      <a:lvl1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200" b="1" i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+mj-ea"/>
          <a:cs typeface="+mj-cs"/>
        </a:defRPr>
      </a:lvl1pPr>
      <a:lvl2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200" b="1" i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2pPr>
      <a:lvl3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200" b="1" i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3pPr>
      <a:lvl4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200" b="1" i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4pPr>
      <a:lvl5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200" b="1" i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5pPr>
      <a:lvl6pPr marL="457200"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200" b="1" i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6pPr>
      <a:lvl7pPr marL="914400"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200" b="1" i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7pPr>
      <a:lvl8pPr marL="1371600"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200" b="1" i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8pPr>
      <a:lvl9pPr marL="1828800"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200" b="1" i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9pPr>
    </p:titleStyle>
    <p:bodyStyle>
      <a:lvl1pPr marL="342900" indent="-342900" algn="l" rtl="0" eaLnBrk="0" fontAlgn="base" hangingPunct="0">
        <a:lnSpc>
          <a:spcPct val="90000"/>
        </a:lnSpc>
        <a:spcBef>
          <a:spcPct val="20000"/>
        </a:spcBef>
        <a:spcAft>
          <a:spcPct val="15000"/>
        </a:spcAft>
        <a:buClr>
          <a:schemeClr val="bg2"/>
        </a:buClr>
        <a:buSzPct val="60000"/>
        <a:buFont typeface="Wingdings" pitchFamily="2" charset="2"/>
        <a:buChar char="l"/>
        <a:defRPr sz="2800">
          <a:solidFill>
            <a:srgbClr val="000000"/>
          </a:solidFill>
          <a:latin typeface="+mn-lt"/>
          <a:ea typeface="+mn-ea"/>
          <a:cs typeface="+mn-cs"/>
        </a:defRPr>
      </a:lvl1pPr>
      <a:lvl2pPr marL="749300" indent="-292100" algn="l" rtl="0" eaLnBrk="0" fontAlgn="base" hangingPunct="0">
        <a:lnSpc>
          <a:spcPct val="90000"/>
        </a:lnSpc>
        <a:spcBef>
          <a:spcPct val="20000"/>
        </a:spcBef>
        <a:spcAft>
          <a:spcPct val="15000"/>
        </a:spcAft>
        <a:buClr>
          <a:schemeClr val="bg2"/>
        </a:buClr>
        <a:buChar char="–"/>
        <a:defRPr sz="2400">
          <a:solidFill>
            <a:srgbClr val="000000"/>
          </a:solidFill>
          <a:latin typeface="+mn-lt"/>
        </a:defRPr>
      </a:lvl2pPr>
      <a:lvl3pPr marL="1092200" indent="-228600" algn="l" rtl="0" eaLnBrk="0" fontAlgn="base" hangingPunct="0">
        <a:lnSpc>
          <a:spcPct val="90000"/>
        </a:lnSpc>
        <a:spcBef>
          <a:spcPct val="20000"/>
        </a:spcBef>
        <a:spcAft>
          <a:spcPct val="15000"/>
        </a:spcAft>
        <a:buClr>
          <a:schemeClr val="bg2"/>
        </a:buClr>
        <a:buChar char="•"/>
        <a:defRPr sz="2000">
          <a:solidFill>
            <a:srgbClr val="000000"/>
          </a:solidFill>
          <a:latin typeface="+mn-lt"/>
        </a:defRPr>
      </a:lvl3pPr>
      <a:lvl4pPr marL="1435100" indent="-228600" algn="l" rtl="0" eaLnBrk="0" fontAlgn="base" hangingPunct="0">
        <a:lnSpc>
          <a:spcPct val="90000"/>
        </a:lnSpc>
        <a:spcBef>
          <a:spcPct val="20000"/>
        </a:spcBef>
        <a:spcAft>
          <a:spcPct val="15000"/>
        </a:spcAft>
        <a:buClr>
          <a:schemeClr val="bg2"/>
        </a:buClr>
        <a:buChar char="–"/>
        <a:defRPr>
          <a:solidFill>
            <a:srgbClr val="000000"/>
          </a:solidFill>
          <a:latin typeface="+mn-lt"/>
        </a:defRPr>
      </a:lvl4pPr>
      <a:lvl5pPr marL="1778000" indent="-228600" algn="l" rtl="0" eaLnBrk="0" fontAlgn="base" hangingPunct="0">
        <a:lnSpc>
          <a:spcPct val="90000"/>
        </a:lnSpc>
        <a:spcBef>
          <a:spcPct val="20000"/>
        </a:spcBef>
        <a:spcAft>
          <a:spcPct val="15000"/>
        </a:spcAft>
        <a:buClr>
          <a:schemeClr val="bg2"/>
        </a:buClr>
        <a:buChar char="»"/>
        <a:defRPr>
          <a:solidFill>
            <a:srgbClr val="000000"/>
          </a:solidFill>
          <a:latin typeface="+mn-lt"/>
        </a:defRPr>
      </a:lvl5pPr>
      <a:lvl6pPr marL="2235200" indent="-228600" algn="l" rtl="0" eaLnBrk="0" fontAlgn="base" hangingPunct="0">
        <a:lnSpc>
          <a:spcPct val="90000"/>
        </a:lnSpc>
        <a:spcBef>
          <a:spcPct val="20000"/>
        </a:spcBef>
        <a:spcAft>
          <a:spcPct val="15000"/>
        </a:spcAft>
        <a:buClr>
          <a:schemeClr val="bg2"/>
        </a:buClr>
        <a:buChar char="»"/>
        <a:defRPr>
          <a:solidFill>
            <a:srgbClr val="000000"/>
          </a:solidFill>
          <a:latin typeface="+mn-lt"/>
        </a:defRPr>
      </a:lvl6pPr>
      <a:lvl7pPr marL="2692400" indent="-228600" algn="l" rtl="0" eaLnBrk="0" fontAlgn="base" hangingPunct="0">
        <a:lnSpc>
          <a:spcPct val="90000"/>
        </a:lnSpc>
        <a:spcBef>
          <a:spcPct val="20000"/>
        </a:spcBef>
        <a:spcAft>
          <a:spcPct val="15000"/>
        </a:spcAft>
        <a:buClr>
          <a:schemeClr val="bg2"/>
        </a:buClr>
        <a:buChar char="»"/>
        <a:defRPr>
          <a:solidFill>
            <a:srgbClr val="000000"/>
          </a:solidFill>
          <a:latin typeface="+mn-lt"/>
        </a:defRPr>
      </a:lvl7pPr>
      <a:lvl8pPr marL="3149600" indent="-228600" algn="l" rtl="0" eaLnBrk="0" fontAlgn="base" hangingPunct="0">
        <a:lnSpc>
          <a:spcPct val="90000"/>
        </a:lnSpc>
        <a:spcBef>
          <a:spcPct val="20000"/>
        </a:spcBef>
        <a:spcAft>
          <a:spcPct val="15000"/>
        </a:spcAft>
        <a:buClr>
          <a:schemeClr val="bg2"/>
        </a:buClr>
        <a:buChar char="»"/>
        <a:defRPr>
          <a:solidFill>
            <a:srgbClr val="000000"/>
          </a:solidFill>
          <a:latin typeface="+mn-lt"/>
        </a:defRPr>
      </a:lvl8pPr>
      <a:lvl9pPr marL="3606800" indent="-228600" algn="l" rtl="0" eaLnBrk="0" fontAlgn="base" hangingPunct="0">
        <a:lnSpc>
          <a:spcPct val="90000"/>
        </a:lnSpc>
        <a:spcBef>
          <a:spcPct val="20000"/>
        </a:spcBef>
        <a:spcAft>
          <a:spcPct val="15000"/>
        </a:spcAft>
        <a:buClr>
          <a:schemeClr val="bg2"/>
        </a:buClr>
        <a:buChar char="»"/>
        <a:defRPr>
          <a:solidFill>
            <a:srgbClr val="000000"/>
          </a:solidFill>
          <a:latin typeface="+mn-lt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hyperlink" Target="http://www2.emersonprocess.com/en-US/brands/rosemounttankgauging/products/raptor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4" Type="http://schemas.openxmlformats.org/officeDocument/2006/relationships/oleObject" Target="../embeddings/oleObject5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6.v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4" Type="http://schemas.openxmlformats.org/officeDocument/2006/relationships/oleObject" Target="../embeddings/oleObject8.bin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4" Type="http://schemas.openxmlformats.org/officeDocument/2006/relationships/oleObject" Target="../embeddings/oleObject10.bin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1.bin"/><Relationship Id="rId13" Type="http://schemas.openxmlformats.org/officeDocument/2006/relationships/oleObject" Target="../embeddings/oleObject15.bin"/><Relationship Id="rId18" Type="http://schemas.openxmlformats.org/officeDocument/2006/relationships/image" Target="../media/image20.png"/><Relationship Id="rId3" Type="http://schemas.openxmlformats.org/officeDocument/2006/relationships/notesSlide" Target="../notesSlides/notesSlide7.xml"/><Relationship Id="rId21" Type="http://schemas.openxmlformats.org/officeDocument/2006/relationships/image" Target="../media/image45.png"/><Relationship Id="rId7" Type="http://schemas.openxmlformats.org/officeDocument/2006/relationships/image" Target="../media/image41.png"/><Relationship Id="rId12" Type="http://schemas.openxmlformats.org/officeDocument/2006/relationships/image" Target="../media/image42.png"/><Relationship Id="rId17" Type="http://schemas.openxmlformats.org/officeDocument/2006/relationships/oleObject" Target="../embeddings/oleObject19.bin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18.bin"/><Relationship Id="rId20" Type="http://schemas.openxmlformats.org/officeDocument/2006/relationships/image" Target="../media/image44.png"/><Relationship Id="rId1" Type="http://schemas.openxmlformats.org/officeDocument/2006/relationships/vmlDrawing" Target="../drawings/vmlDrawing9.vml"/><Relationship Id="rId6" Type="http://schemas.openxmlformats.org/officeDocument/2006/relationships/image" Target="../media/image40.jpeg"/><Relationship Id="rId11" Type="http://schemas.openxmlformats.org/officeDocument/2006/relationships/oleObject" Target="../embeddings/oleObject14.bin"/><Relationship Id="rId5" Type="http://schemas.openxmlformats.org/officeDocument/2006/relationships/hyperlink" Target="http://system3.fototext.se/Mediabase/ItemPreview.php?ItemId=169338" TargetMode="External"/><Relationship Id="rId15" Type="http://schemas.openxmlformats.org/officeDocument/2006/relationships/oleObject" Target="../embeddings/oleObject17.bin"/><Relationship Id="rId23" Type="http://schemas.openxmlformats.org/officeDocument/2006/relationships/image" Target="../media/image47.png"/><Relationship Id="rId10" Type="http://schemas.openxmlformats.org/officeDocument/2006/relationships/oleObject" Target="../embeddings/oleObject13.bin"/><Relationship Id="rId19" Type="http://schemas.openxmlformats.org/officeDocument/2006/relationships/image" Target="../media/image43.png"/><Relationship Id="rId4" Type="http://schemas.openxmlformats.org/officeDocument/2006/relationships/image" Target="../media/image8.jpeg"/><Relationship Id="rId9" Type="http://schemas.openxmlformats.org/officeDocument/2006/relationships/oleObject" Target="../embeddings/oleObject12.bin"/><Relationship Id="rId14" Type="http://schemas.openxmlformats.org/officeDocument/2006/relationships/oleObject" Target="../embeddings/oleObject16.bin"/><Relationship Id="rId22" Type="http://schemas.openxmlformats.org/officeDocument/2006/relationships/image" Target="../media/image4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4" Type="http://schemas.openxmlformats.org/officeDocument/2006/relationships/oleObject" Target="../embeddings/oleObject21.bin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.v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3.v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oleObject" Target="../embeddings/oleObject4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Subtitle 8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sv-SE" smtClean="0"/>
              <a:t>Field Communication Unit</a:t>
            </a:r>
          </a:p>
        </p:txBody>
      </p:sp>
      <p:pic>
        <p:nvPicPr>
          <p:cNvPr id="3" name="Picture 4" descr="http://www2.emersonprocess.com/en-US/brands/rosemounttankgauging/PublishingImages/01_startframe_pic.jpg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51275" y="3625850"/>
            <a:ext cx="5292725" cy="1243013"/>
          </a:xfrm>
          <a:prstGeom prst="rect">
            <a:avLst/>
          </a:prstGeom>
          <a:solidFill>
            <a:schemeClr val="accent1">
              <a:alpha val="29019"/>
            </a:schemeClr>
          </a:solidFill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3" name="Rectangle 9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2160 Write protection &amp; Reset</a:t>
            </a:r>
          </a:p>
        </p:txBody>
      </p:sp>
      <p:sp>
        <p:nvSpPr>
          <p:cNvPr id="5124" name="Rectangle 10"/>
          <p:cNvSpPr>
            <a:spLocks noGrp="1" noChangeArrowheads="1"/>
          </p:cNvSpPr>
          <p:nvPr>
            <p:ph idx="1"/>
          </p:nvPr>
        </p:nvSpPr>
        <p:spPr>
          <a:xfrm>
            <a:off x="571500" y="1206500"/>
            <a:ext cx="8343900" cy="2079625"/>
          </a:xfrm>
        </p:spPr>
        <p:txBody>
          <a:bodyPr/>
          <a:lstStyle/>
          <a:p>
            <a:r>
              <a:rPr lang="en-US" sz="2400" smtClean="0"/>
              <a:t>Write protection switch prevents unauthorized changes in the database.</a:t>
            </a:r>
          </a:p>
          <a:p>
            <a:r>
              <a:rPr lang="en-US" sz="2400" smtClean="0"/>
              <a:t>Write protection position can be sealed.</a:t>
            </a:r>
          </a:p>
          <a:p>
            <a:r>
              <a:rPr lang="en-US" sz="2400" smtClean="0"/>
              <a:t>Reset pushbutton makes a software restart of the CPU. (Keep pressed for 5 seconds)</a:t>
            </a:r>
          </a:p>
        </p:txBody>
      </p:sp>
      <p:graphicFrame>
        <p:nvGraphicFramePr>
          <p:cNvPr id="5122" name="Object 5"/>
          <p:cNvGraphicFramePr>
            <a:graphicFrameLocks noChangeAspect="1"/>
          </p:cNvGraphicFramePr>
          <p:nvPr/>
        </p:nvGraphicFramePr>
        <p:xfrm>
          <a:off x="928688" y="3429000"/>
          <a:ext cx="6934200" cy="2286000"/>
        </p:xfrm>
        <a:graphic>
          <a:graphicData uri="http://schemas.openxmlformats.org/presentationml/2006/ole">
            <p:oleObj spid="_x0000_s5122" name="Photo Editor Photo" r:id="rId4" imgW="11057143" imgH="4505954" progId="MSPhotoEd.3">
              <p:embed/>
            </p:oleObj>
          </a:graphicData>
        </a:graphic>
      </p:graphicFrame>
    </p:spTree>
  </p:cSld>
  <p:clrMapOvr>
    <a:masterClrMapping/>
  </p:clrMapOvr>
  <p:transition spd="slow">
    <p:push dir="d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146" name="Object 18"/>
          <p:cNvGraphicFramePr>
            <a:graphicFrameLocks noChangeAspect="1"/>
          </p:cNvGraphicFramePr>
          <p:nvPr/>
        </p:nvGraphicFramePr>
        <p:xfrm>
          <a:off x="4429125" y="1714500"/>
          <a:ext cx="4308475" cy="3548063"/>
        </p:xfrm>
        <a:graphic>
          <a:graphicData uri="http://schemas.openxmlformats.org/presentationml/2006/ole">
            <p:oleObj spid="_x0000_s6146" name="Bitmap Image" r:id="rId3" imgW="5342857" imgH="4401164" progId="PBrush">
              <p:embed/>
            </p:oleObj>
          </a:graphicData>
        </a:graphic>
      </p:graphicFrame>
      <p:sp>
        <p:nvSpPr>
          <p:cNvPr id="142349" name="Rectangle 1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sv-SE" dirty="0" smtClean="0"/>
              <a:t>2160 Electronics</a:t>
            </a:r>
            <a:endParaRPr lang="en-US" dirty="0" smtClean="0"/>
          </a:p>
        </p:txBody>
      </p:sp>
      <p:sp>
        <p:nvSpPr>
          <p:cNvPr id="6148" name="Rectangle 14"/>
          <p:cNvSpPr>
            <a:spLocks noGrp="1" noChangeArrowheads="1"/>
          </p:cNvSpPr>
          <p:nvPr>
            <p:ph sz="half" idx="2"/>
          </p:nvPr>
        </p:nvSpPr>
        <p:spPr>
          <a:xfrm>
            <a:off x="571500" y="1214438"/>
            <a:ext cx="4429125" cy="4546600"/>
          </a:xfrm>
        </p:spPr>
        <p:txBody>
          <a:bodyPr/>
          <a:lstStyle/>
          <a:p>
            <a:r>
              <a:rPr lang="sv-SE" sz="1800" smtClean="0"/>
              <a:t>The main board is called FCP. </a:t>
            </a:r>
            <a:br>
              <a:rPr lang="sv-SE" sz="1800" smtClean="0"/>
            </a:br>
            <a:r>
              <a:rPr lang="sv-SE" sz="1600" smtClean="0"/>
              <a:t>(</a:t>
            </a:r>
            <a:r>
              <a:rPr lang="sv-SE" sz="1600" b="1" smtClean="0"/>
              <a:t>F</a:t>
            </a:r>
            <a:r>
              <a:rPr lang="sv-SE" sz="1600" smtClean="0"/>
              <a:t>ield </a:t>
            </a:r>
            <a:r>
              <a:rPr lang="sv-SE" sz="1600" b="1" smtClean="0"/>
              <a:t>C</a:t>
            </a:r>
            <a:r>
              <a:rPr lang="sv-SE" sz="1600" smtClean="0"/>
              <a:t>ommunication </a:t>
            </a:r>
            <a:r>
              <a:rPr lang="sv-SE" sz="1600" b="1" smtClean="0"/>
              <a:t>P</a:t>
            </a:r>
            <a:r>
              <a:rPr lang="sv-SE" sz="1600" smtClean="0"/>
              <a:t>rocessor board)</a:t>
            </a:r>
          </a:p>
          <a:p>
            <a:r>
              <a:rPr lang="en-US" sz="1800" smtClean="0"/>
              <a:t>Green LED’s:  </a:t>
            </a:r>
          </a:p>
          <a:p>
            <a:pPr lvl="1"/>
            <a:r>
              <a:rPr lang="en-US" sz="1600" smtClean="0"/>
              <a:t>Serial data received</a:t>
            </a:r>
          </a:p>
          <a:p>
            <a:r>
              <a:rPr lang="en-US" sz="1800" smtClean="0"/>
              <a:t>Yellow LED’s: </a:t>
            </a:r>
          </a:p>
          <a:p>
            <a:pPr lvl="1"/>
            <a:r>
              <a:rPr lang="en-US" sz="1600" smtClean="0"/>
              <a:t>Serial data  transmitted</a:t>
            </a:r>
          </a:p>
          <a:p>
            <a:r>
              <a:rPr lang="en-US" sz="1800" smtClean="0"/>
              <a:t>H13 Red LED:</a:t>
            </a:r>
          </a:p>
          <a:p>
            <a:pPr lvl="1"/>
            <a:r>
              <a:rPr lang="en-US" sz="1600" smtClean="0"/>
              <a:t>Watch dog</a:t>
            </a:r>
          </a:p>
          <a:p>
            <a:r>
              <a:rPr lang="en-US" sz="1800" smtClean="0"/>
              <a:t>H14 Green LED:</a:t>
            </a:r>
          </a:p>
          <a:p>
            <a:pPr lvl="1"/>
            <a:r>
              <a:rPr lang="en-US" sz="1600" smtClean="0"/>
              <a:t>Power on</a:t>
            </a:r>
            <a:endParaRPr lang="en-US" sz="1800" smtClean="0"/>
          </a:p>
          <a:p>
            <a:r>
              <a:rPr lang="en-US" sz="1800" smtClean="0"/>
              <a:t>Led indications:</a:t>
            </a:r>
          </a:p>
          <a:p>
            <a:pPr lvl="1"/>
            <a:r>
              <a:rPr lang="sv-SE" sz="1600" smtClean="0"/>
              <a:t>Group Bus (slave): Green (Question) -&gt; Yellow (Answer)</a:t>
            </a:r>
          </a:p>
          <a:p>
            <a:pPr lvl="1"/>
            <a:r>
              <a:rPr lang="sv-SE" sz="1600" smtClean="0"/>
              <a:t>Field Bus (master): Yellow (Questions) -&gt; Green (Answer)</a:t>
            </a:r>
          </a:p>
          <a:p>
            <a:endParaRPr lang="en-US" sz="180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95" name="Rectangle 1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sv-SE" dirty="0" smtClean="0"/>
              <a:t>2160 Slave Database</a:t>
            </a:r>
            <a:endParaRPr lang="en-US" dirty="0" smtClean="0"/>
          </a:p>
        </p:txBody>
      </p:sp>
      <p:sp>
        <p:nvSpPr>
          <p:cNvPr id="31747" name="Content Placeholder 4"/>
          <p:cNvSpPr>
            <a:spLocks noGrp="1"/>
          </p:cNvSpPr>
          <p:nvPr>
            <p:ph sz="half" idx="1"/>
          </p:nvPr>
        </p:nvSpPr>
        <p:spPr>
          <a:xfrm>
            <a:off x="571500" y="1206500"/>
            <a:ext cx="4429125" cy="4865688"/>
          </a:xfrm>
        </p:spPr>
        <p:txBody>
          <a:bodyPr/>
          <a:lstStyle/>
          <a:p>
            <a:r>
              <a:rPr lang="sv-SE" sz="1800" dirty="0" smtClean="0"/>
              <a:t>Holds the information about connected devices.</a:t>
            </a:r>
          </a:p>
          <a:p>
            <a:pPr lvl="1"/>
            <a:r>
              <a:rPr lang="sv-SE" sz="1600" dirty="0" smtClean="0"/>
              <a:t>Modbus Adress</a:t>
            </a:r>
          </a:p>
          <a:p>
            <a:pPr lvl="1"/>
            <a:r>
              <a:rPr lang="sv-SE" sz="1600" dirty="0" smtClean="0"/>
              <a:t>Field Bus</a:t>
            </a:r>
          </a:p>
          <a:p>
            <a:pPr lvl="1"/>
            <a:r>
              <a:rPr lang="sv-SE" sz="1600" dirty="0" smtClean="0"/>
              <a:t>Type of device</a:t>
            </a:r>
          </a:p>
          <a:p>
            <a:pPr lvl="1"/>
            <a:r>
              <a:rPr lang="sv-SE" sz="1600" dirty="0" smtClean="0"/>
              <a:t>Device Configuration</a:t>
            </a:r>
          </a:p>
          <a:p>
            <a:r>
              <a:rPr lang="sv-SE" sz="1800" dirty="0" smtClean="0"/>
              <a:t>Database is divided in two parts. </a:t>
            </a:r>
          </a:p>
          <a:p>
            <a:pPr lvl="1"/>
            <a:r>
              <a:rPr lang="sv-SE" sz="1600" dirty="0" smtClean="0"/>
              <a:t>A-section for level gauges.</a:t>
            </a:r>
          </a:p>
          <a:p>
            <a:pPr lvl="1"/>
            <a:r>
              <a:rPr lang="sv-SE" sz="1600" dirty="0" smtClean="0"/>
              <a:t>B-section for 2410 Aux &amp; DAU’s.</a:t>
            </a:r>
          </a:p>
          <a:p>
            <a:pPr lvl="2"/>
            <a:r>
              <a:rPr lang="sv-SE" sz="1400" dirty="0" smtClean="0"/>
              <a:t>2410 Temp: 2240S  </a:t>
            </a:r>
          </a:p>
          <a:p>
            <a:pPr lvl="1"/>
            <a:r>
              <a:rPr lang="sv-SE" sz="1600" dirty="0" smtClean="0"/>
              <a:t>DAU &amp; 2410 Temp related to a gauge must be installed at same position, xA vs xB.</a:t>
            </a:r>
            <a:endParaRPr lang="sv-SE" sz="1800" dirty="0" smtClean="0"/>
          </a:p>
          <a:p>
            <a:r>
              <a:rPr lang="sv-SE" sz="1800" dirty="0" smtClean="0"/>
              <a:t>Slave database has to be configured before any installation of gauges.</a:t>
            </a:r>
          </a:p>
          <a:p>
            <a:r>
              <a:rPr lang="sv-SE" sz="1800" dirty="0" smtClean="0"/>
              <a:t>Only configure the slave database for connected gauges.</a:t>
            </a:r>
            <a:endParaRPr lang="en-US" sz="1800" dirty="0" smtClean="0"/>
          </a:p>
          <a:p>
            <a:endParaRPr lang="sv-SE" sz="2400" dirty="0" smtClean="0"/>
          </a:p>
        </p:txBody>
      </p:sp>
      <p:pic>
        <p:nvPicPr>
          <p:cNvPr id="31748" name="Picture 5" descr="V:\Land_Div\Piw\Anders\Raptor\2410_TCU_RefManual\Pictures\FCU_SlaveDB_Level.t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43438" y="1143000"/>
            <a:ext cx="4124325" cy="279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749" name="Picture 6" descr="V:\Land_Div\Piw\Anders\Raptor\2410_TCU_RefManual\Pictures\FCU_SlaveDB_Temp.ti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00625" y="2786063"/>
            <a:ext cx="4111625" cy="278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3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15063" y="1785938"/>
            <a:ext cx="2560637" cy="3786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sv-SE" dirty="0" smtClean="0"/>
              <a:t>2160 Redundancy</a:t>
            </a:r>
            <a:endParaRPr lang="sv-SE" dirty="0"/>
          </a:p>
        </p:txBody>
      </p:sp>
      <p:sp>
        <p:nvSpPr>
          <p:cNvPr id="32772" name="Content Placeholder 2"/>
          <p:cNvSpPr>
            <a:spLocks noGrp="1"/>
          </p:cNvSpPr>
          <p:nvPr>
            <p:ph sz="half" idx="1"/>
          </p:nvPr>
        </p:nvSpPr>
        <p:spPr>
          <a:xfrm>
            <a:off x="571500" y="1206500"/>
            <a:ext cx="5429250" cy="4546600"/>
          </a:xfrm>
        </p:spPr>
        <p:txBody>
          <a:bodyPr/>
          <a:lstStyle/>
          <a:p>
            <a:r>
              <a:rPr lang="sv-SE" sz="2400" smtClean="0"/>
              <a:t>Almost failsafe communication from field</a:t>
            </a:r>
          </a:p>
          <a:p>
            <a:r>
              <a:rPr lang="sv-SE" sz="2400" smtClean="0"/>
              <a:t>GB´s and FB´s in parallell</a:t>
            </a:r>
          </a:p>
          <a:p>
            <a:r>
              <a:rPr lang="sv-SE" sz="2400" smtClean="0"/>
              <a:t>Redundancy cable </a:t>
            </a:r>
          </a:p>
          <a:p>
            <a:r>
              <a:rPr lang="sv-SE" sz="2400" smtClean="0"/>
              <a:t>One primary one secondary</a:t>
            </a:r>
          </a:p>
          <a:p>
            <a:r>
              <a:rPr lang="sv-SE" sz="2400" smtClean="0"/>
              <a:t>If primary fails, secondary takes over</a:t>
            </a:r>
          </a:p>
          <a:p>
            <a:r>
              <a:rPr lang="sv-SE" sz="2400" smtClean="0"/>
              <a:t>Installation guide in TankMaster</a:t>
            </a:r>
          </a:p>
          <a:p>
            <a:r>
              <a:rPr lang="sv-SE" sz="2400" smtClean="0"/>
              <a:t>Drawing 9240 007-988 </a:t>
            </a:r>
          </a:p>
        </p:txBody>
      </p:sp>
      <p:sp>
        <p:nvSpPr>
          <p:cNvPr id="32773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D61D411A-75B1-4291-87E8-354C44B57179}" type="slidenum">
              <a:rPr lang="en-US" smtClean="0">
                <a:latin typeface="Arial" pitchFamily="34" charset="0"/>
              </a:rPr>
              <a:pPr/>
              <a:t>13</a:t>
            </a:fld>
            <a:endParaRPr lang="en-US" smtClean="0">
              <a:latin typeface="Arial" pitchFamily="34" charset="0"/>
            </a:endParaRPr>
          </a:p>
        </p:txBody>
      </p:sp>
      <p:sp>
        <p:nvSpPr>
          <p:cNvPr id="7" name="Line 18"/>
          <p:cNvSpPr>
            <a:spLocks noChangeShapeType="1"/>
          </p:cNvSpPr>
          <p:nvPr/>
        </p:nvSpPr>
        <p:spPr bwMode="auto">
          <a:xfrm flipH="1">
            <a:off x="7083425" y="4429125"/>
            <a:ext cx="93662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sv-SE"/>
          </a:p>
        </p:txBody>
      </p:sp>
      <p:grpSp>
        <p:nvGrpSpPr>
          <p:cNvPr id="3" name="Group 41"/>
          <p:cNvGrpSpPr>
            <a:grpSpLocks/>
          </p:cNvGrpSpPr>
          <p:nvPr/>
        </p:nvGrpSpPr>
        <p:grpSpPr bwMode="auto">
          <a:xfrm>
            <a:off x="3643313" y="5072063"/>
            <a:ext cx="3098800" cy="1028700"/>
            <a:chOff x="1156" y="3281"/>
            <a:chExt cx="1952" cy="648"/>
          </a:xfrm>
        </p:grpSpPr>
        <p:sp>
          <p:nvSpPr>
            <p:cNvPr id="32790" name="Rectangle 25"/>
            <p:cNvSpPr>
              <a:spLocks noChangeArrowheads="1"/>
            </p:cNvSpPr>
            <p:nvPr/>
          </p:nvSpPr>
          <p:spPr bwMode="auto">
            <a:xfrm>
              <a:off x="1156" y="3475"/>
              <a:ext cx="908" cy="182"/>
            </a:xfrm>
            <a:prstGeom prst="rect">
              <a:avLst/>
            </a:prstGeom>
            <a:solidFill>
              <a:srgbClr val="FFFF99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5271" tIns="47636" rIns="95271" bIns="47636" anchor="ctr"/>
            <a:lstStyle/>
            <a:p>
              <a:r>
                <a:rPr lang="sv-SE" dirty="0">
                  <a:solidFill>
                    <a:schemeClr val="tx1"/>
                  </a:solidFill>
                  <a:latin typeface="Tahoma" pitchFamily="34" charset="0"/>
                </a:rPr>
                <a:t>4 5 6</a:t>
              </a:r>
              <a:endParaRPr lang="en-US" dirty="0">
                <a:solidFill>
                  <a:schemeClr val="tx1"/>
                </a:solidFill>
                <a:latin typeface="Tahoma" pitchFamily="34" charset="0"/>
              </a:endParaRPr>
            </a:p>
          </p:txBody>
        </p:sp>
        <p:sp>
          <p:nvSpPr>
            <p:cNvPr id="32791" name="Text Box 27"/>
            <p:cNvSpPr txBox="1">
              <a:spLocks noChangeArrowheads="1"/>
            </p:cNvSpPr>
            <p:nvPr/>
          </p:nvSpPr>
          <p:spPr bwMode="auto">
            <a:xfrm>
              <a:off x="1185" y="3281"/>
              <a:ext cx="879" cy="19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lIns="95271" tIns="47636" rIns="95271" bIns="47636">
              <a:spAutoFit/>
            </a:bodyPr>
            <a:lstStyle/>
            <a:p>
              <a:pPr algn="l"/>
              <a:r>
                <a:rPr lang="sv-SE" sz="1400">
                  <a:solidFill>
                    <a:schemeClr val="tx1"/>
                  </a:solidFill>
                  <a:latin typeface="Tahoma" pitchFamily="34" charset="0"/>
                </a:rPr>
                <a:t>FCU1:X11</a:t>
              </a:r>
              <a:endParaRPr lang="en-US" sz="1400">
                <a:solidFill>
                  <a:schemeClr val="tx1"/>
                </a:solidFill>
                <a:latin typeface="Tahoma" pitchFamily="34" charset="0"/>
              </a:endParaRPr>
            </a:p>
          </p:txBody>
        </p:sp>
        <p:sp>
          <p:nvSpPr>
            <p:cNvPr id="32792" name="Rectangle 30"/>
            <p:cNvSpPr>
              <a:spLocks noChangeArrowheads="1"/>
            </p:cNvSpPr>
            <p:nvPr/>
          </p:nvSpPr>
          <p:spPr bwMode="auto">
            <a:xfrm>
              <a:off x="2200" y="3475"/>
              <a:ext cx="908" cy="182"/>
            </a:xfrm>
            <a:prstGeom prst="rect">
              <a:avLst/>
            </a:prstGeom>
            <a:solidFill>
              <a:srgbClr val="FFFF99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5271" tIns="47636" rIns="95271" bIns="47636" anchor="ctr"/>
            <a:lstStyle/>
            <a:p>
              <a:r>
                <a:rPr lang="sv-SE">
                  <a:solidFill>
                    <a:schemeClr val="tx1"/>
                  </a:solidFill>
                  <a:latin typeface="Tahoma" pitchFamily="34" charset="0"/>
                </a:rPr>
                <a:t>4 5 6</a:t>
              </a:r>
              <a:endParaRPr lang="en-US">
                <a:solidFill>
                  <a:schemeClr val="tx1"/>
                </a:solidFill>
                <a:latin typeface="Tahoma" pitchFamily="34" charset="0"/>
              </a:endParaRPr>
            </a:p>
          </p:txBody>
        </p:sp>
        <p:sp>
          <p:nvSpPr>
            <p:cNvPr id="32793" name="Text Box 31"/>
            <p:cNvSpPr txBox="1">
              <a:spLocks noChangeArrowheads="1"/>
            </p:cNvSpPr>
            <p:nvPr/>
          </p:nvSpPr>
          <p:spPr bwMode="auto">
            <a:xfrm>
              <a:off x="2229" y="3281"/>
              <a:ext cx="879" cy="19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lIns="95271" tIns="47636" rIns="95271" bIns="47636">
              <a:spAutoFit/>
            </a:bodyPr>
            <a:lstStyle/>
            <a:p>
              <a:pPr algn="l"/>
              <a:r>
                <a:rPr lang="sv-SE" sz="1400">
                  <a:solidFill>
                    <a:schemeClr val="tx1"/>
                  </a:solidFill>
                  <a:latin typeface="Tahoma" pitchFamily="34" charset="0"/>
                </a:rPr>
                <a:t>FCU2:X11</a:t>
              </a:r>
              <a:endParaRPr lang="en-US" sz="1400">
                <a:solidFill>
                  <a:schemeClr val="tx1"/>
                </a:solidFill>
                <a:latin typeface="Tahoma" pitchFamily="34" charset="0"/>
              </a:endParaRPr>
            </a:p>
          </p:txBody>
        </p:sp>
        <p:sp>
          <p:nvSpPr>
            <p:cNvPr id="32794" name="Line 32"/>
            <p:cNvSpPr>
              <a:spLocks noChangeShapeType="1"/>
            </p:cNvSpPr>
            <p:nvPr/>
          </p:nvSpPr>
          <p:spPr bwMode="auto">
            <a:xfrm>
              <a:off x="1429" y="3657"/>
              <a:ext cx="0" cy="27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oval" w="med" len="med"/>
              <a:tailEnd/>
            </a:ln>
          </p:spPr>
          <p:txBody>
            <a:bodyPr lIns="95271" tIns="47636" rIns="95271" bIns="47636"/>
            <a:lstStyle/>
            <a:p>
              <a:endParaRPr lang="sv-SE"/>
            </a:p>
          </p:txBody>
        </p:sp>
        <p:sp>
          <p:nvSpPr>
            <p:cNvPr id="32795" name="Line 33"/>
            <p:cNvSpPr>
              <a:spLocks noChangeShapeType="1"/>
            </p:cNvSpPr>
            <p:nvPr/>
          </p:nvSpPr>
          <p:spPr bwMode="auto">
            <a:xfrm>
              <a:off x="1429" y="3929"/>
              <a:ext cx="136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lIns="95271" tIns="47636" rIns="95271" bIns="47636"/>
            <a:lstStyle/>
            <a:p>
              <a:endParaRPr lang="sv-SE"/>
            </a:p>
          </p:txBody>
        </p:sp>
        <p:sp>
          <p:nvSpPr>
            <p:cNvPr id="32796" name="Line 34"/>
            <p:cNvSpPr>
              <a:spLocks noChangeShapeType="1"/>
            </p:cNvSpPr>
            <p:nvPr/>
          </p:nvSpPr>
          <p:spPr bwMode="auto">
            <a:xfrm>
              <a:off x="2789" y="3657"/>
              <a:ext cx="0" cy="27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oval" w="med" len="med"/>
              <a:tailEnd/>
            </a:ln>
          </p:spPr>
          <p:txBody>
            <a:bodyPr lIns="95271" tIns="47636" rIns="95271" bIns="47636"/>
            <a:lstStyle/>
            <a:p>
              <a:endParaRPr lang="sv-SE"/>
            </a:p>
          </p:txBody>
        </p:sp>
        <p:sp>
          <p:nvSpPr>
            <p:cNvPr id="32797" name="Line 35"/>
            <p:cNvSpPr>
              <a:spLocks noChangeShapeType="1"/>
            </p:cNvSpPr>
            <p:nvPr/>
          </p:nvSpPr>
          <p:spPr bwMode="auto">
            <a:xfrm>
              <a:off x="1610" y="3657"/>
              <a:ext cx="0" cy="181"/>
            </a:xfrm>
            <a:prstGeom prst="line">
              <a:avLst/>
            </a:prstGeom>
            <a:noFill/>
            <a:ln w="25400">
              <a:solidFill>
                <a:srgbClr val="010203"/>
              </a:solidFill>
              <a:round/>
              <a:headEnd type="oval" w="med" len="med"/>
              <a:tailEnd/>
            </a:ln>
          </p:spPr>
          <p:txBody>
            <a:bodyPr lIns="95271" tIns="47636" rIns="95271" bIns="47636"/>
            <a:lstStyle/>
            <a:p>
              <a:endParaRPr lang="sv-SE"/>
            </a:p>
          </p:txBody>
        </p:sp>
        <p:sp>
          <p:nvSpPr>
            <p:cNvPr id="32798" name="Line 36"/>
            <p:cNvSpPr>
              <a:spLocks noChangeShapeType="1"/>
            </p:cNvSpPr>
            <p:nvPr/>
          </p:nvSpPr>
          <p:spPr bwMode="auto">
            <a:xfrm>
              <a:off x="2653" y="3657"/>
              <a:ext cx="0" cy="181"/>
            </a:xfrm>
            <a:prstGeom prst="line">
              <a:avLst/>
            </a:prstGeom>
            <a:noFill/>
            <a:ln w="25400">
              <a:solidFill>
                <a:srgbClr val="010203"/>
              </a:solidFill>
              <a:round/>
              <a:headEnd type="oval" w="med" len="med"/>
              <a:tailEnd/>
            </a:ln>
          </p:spPr>
          <p:txBody>
            <a:bodyPr lIns="95271" tIns="47636" rIns="95271" bIns="47636"/>
            <a:lstStyle/>
            <a:p>
              <a:endParaRPr lang="sv-SE"/>
            </a:p>
          </p:txBody>
        </p:sp>
        <p:sp>
          <p:nvSpPr>
            <p:cNvPr id="32799" name="Line 37"/>
            <p:cNvSpPr>
              <a:spLocks noChangeShapeType="1"/>
            </p:cNvSpPr>
            <p:nvPr/>
          </p:nvSpPr>
          <p:spPr bwMode="auto">
            <a:xfrm>
              <a:off x="1610" y="3838"/>
              <a:ext cx="1043" cy="0"/>
            </a:xfrm>
            <a:prstGeom prst="line">
              <a:avLst/>
            </a:prstGeom>
            <a:noFill/>
            <a:ln w="25400">
              <a:solidFill>
                <a:srgbClr val="010203"/>
              </a:solidFill>
              <a:round/>
              <a:headEnd/>
              <a:tailEnd/>
            </a:ln>
          </p:spPr>
          <p:txBody>
            <a:bodyPr lIns="95271" tIns="47636" rIns="95271" bIns="47636"/>
            <a:lstStyle/>
            <a:p>
              <a:endParaRPr lang="sv-SE"/>
            </a:p>
          </p:txBody>
        </p:sp>
        <p:sp>
          <p:nvSpPr>
            <p:cNvPr id="32800" name="Line 38"/>
            <p:cNvSpPr>
              <a:spLocks noChangeShapeType="1"/>
            </p:cNvSpPr>
            <p:nvPr/>
          </p:nvSpPr>
          <p:spPr bwMode="auto">
            <a:xfrm>
              <a:off x="1746" y="3657"/>
              <a:ext cx="0" cy="91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oval" w="med" len="med"/>
              <a:tailEnd/>
            </a:ln>
          </p:spPr>
          <p:txBody>
            <a:bodyPr lIns="95271" tIns="47636" rIns="95271" bIns="47636"/>
            <a:lstStyle/>
            <a:p>
              <a:endParaRPr lang="sv-SE"/>
            </a:p>
          </p:txBody>
        </p:sp>
        <p:sp>
          <p:nvSpPr>
            <p:cNvPr id="32801" name="Line 39"/>
            <p:cNvSpPr>
              <a:spLocks noChangeShapeType="1"/>
            </p:cNvSpPr>
            <p:nvPr/>
          </p:nvSpPr>
          <p:spPr bwMode="auto">
            <a:xfrm>
              <a:off x="2517" y="3657"/>
              <a:ext cx="0" cy="91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oval" w="med" len="med"/>
              <a:tailEnd/>
            </a:ln>
          </p:spPr>
          <p:txBody>
            <a:bodyPr lIns="95271" tIns="47636" rIns="95271" bIns="47636"/>
            <a:lstStyle/>
            <a:p>
              <a:endParaRPr lang="sv-SE"/>
            </a:p>
          </p:txBody>
        </p:sp>
        <p:sp>
          <p:nvSpPr>
            <p:cNvPr id="32802" name="Line 40"/>
            <p:cNvSpPr>
              <a:spLocks noChangeShapeType="1"/>
            </p:cNvSpPr>
            <p:nvPr/>
          </p:nvSpPr>
          <p:spPr bwMode="auto">
            <a:xfrm>
              <a:off x="1746" y="3748"/>
              <a:ext cx="771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lIns="95271" tIns="47636" rIns="95271" bIns="47636"/>
            <a:lstStyle/>
            <a:p>
              <a:endParaRPr lang="sv-SE"/>
            </a:p>
          </p:txBody>
        </p:sp>
      </p:grpSp>
      <p:sp>
        <p:nvSpPr>
          <p:cNvPr id="32776" name="Text Box 47"/>
          <p:cNvSpPr txBox="1">
            <a:spLocks noChangeArrowheads="1"/>
          </p:cNvSpPr>
          <p:nvPr/>
        </p:nvSpPr>
        <p:spPr bwMode="auto">
          <a:xfrm>
            <a:off x="6858000" y="2286000"/>
            <a:ext cx="838200" cy="27781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95271" tIns="47636" rIns="95271" bIns="47636">
            <a:spAutoFit/>
          </a:bodyPr>
          <a:lstStyle/>
          <a:p>
            <a:pPr algn="l"/>
            <a:r>
              <a:rPr lang="sv-SE" sz="1200">
                <a:solidFill>
                  <a:schemeClr val="tx1"/>
                </a:solidFill>
                <a:latin typeface="Tahoma" pitchFamily="34" charset="0"/>
              </a:rPr>
              <a:t>Groupbus</a:t>
            </a:r>
            <a:endParaRPr lang="en-US" sz="1200">
              <a:solidFill>
                <a:schemeClr val="tx1"/>
              </a:solidFill>
              <a:latin typeface="Tahoma" pitchFamily="34" charset="0"/>
            </a:endParaRPr>
          </a:p>
        </p:txBody>
      </p:sp>
      <p:sp>
        <p:nvSpPr>
          <p:cNvPr id="32777" name="Text Box 48"/>
          <p:cNvSpPr txBox="1">
            <a:spLocks noChangeArrowheads="1"/>
          </p:cNvSpPr>
          <p:nvPr/>
        </p:nvSpPr>
        <p:spPr bwMode="auto">
          <a:xfrm>
            <a:off x="7043738" y="4786313"/>
            <a:ext cx="742950" cy="27781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95271" tIns="47636" rIns="95271" bIns="47636">
            <a:spAutoFit/>
          </a:bodyPr>
          <a:lstStyle/>
          <a:p>
            <a:pPr algn="l"/>
            <a:r>
              <a:rPr lang="sv-SE" sz="1200">
                <a:solidFill>
                  <a:schemeClr val="tx1"/>
                </a:solidFill>
                <a:latin typeface="Tahoma" pitchFamily="34" charset="0"/>
              </a:rPr>
              <a:t>Fieldbus</a:t>
            </a:r>
            <a:endParaRPr lang="en-US" sz="1200">
              <a:solidFill>
                <a:schemeClr val="tx1"/>
              </a:solidFill>
              <a:latin typeface="Tahoma" pitchFamily="34" charset="0"/>
            </a:endParaRPr>
          </a:p>
        </p:txBody>
      </p:sp>
      <p:sp>
        <p:nvSpPr>
          <p:cNvPr id="24" name="Line 49"/>
          <p:cNvSpPr>
            <a:spLocks noChangeShapeType="1"/>
          </p:cNvSpPr>
          <p:nvPr/>
        </p:nvSpPr>
        <p:spPr bwMode="auto">
          <a:xfrm flipV="1">
            <a:off x="7083425" y="4284663"/>
            <a:ext cx="0" cy="14446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oval" w="med" len="med"/>
          </a:ln>
        </p:spPr>
        <p:txBody>
          <a:bodyPr lIns="95271" tIns="47636" rIns="95271" bIns="47636"/>
          <a:lstStyle/>
          <a:p>
            <a:endParaRPr lang="sv-SE"/>
          </a:p>
        </p:txBody>
      </p:sp>
      <p:sp>
        <p:nvSpPr>
          <p:cNvPr id="25" name="Line 50"/>
          <p:cNvSpPr>
            <a:spLocks noChangeShapeType="1"/>
          </p:cNvSpPr>
          <p:nvPr/>
        </p:nvSpPr>
        <p:spPr bwMode="auto">
          <a:xfrm flipV="1">
            <a:off x="8020050" y="4284663"/>
            <a:ext cx="0" cy="14446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oval" w="med" len="med"/>
          </a:ln>
        </p:spPr>
        <p:txBody>
          <a:bodyPr lIns="95271" tIns="47636" rIns="95271" bIns="47636"/>
          <a:lstStyle/>
          <a:p>
            <a:endParaRPr lang="sv-SE"/>
          </a:p>
        </p:txBody>
      </p:sp>
      <p:sp>
        <p:nvSpPr>
          <p:cNvPr id="26" name="Line 52"/>
          <p:cNvSpPr>
            <a:spLocks noChangeShapeType="1"/>
          </p:cNvSpPr>
          <p:nvPr/>
        </p:nvSpPr>
        <p:spPr bwMode="auto">
          <a:xfrm flipH="1">
            <a:off x="6511925" y="4429125"/>
            <a:ext cx="1062038" cy="1000125"/>
          </a:xfrm>
          <a:prstGeom prst="line">
            <a:avLst/>
          </a:prstGeom>
          <a:noFill/>
          <a:ln w="38100">
            <a:solidFill>
              <a:schemeClr val="tx1"/>
            </a:solidFill>
            <a:prstDash val="sysDot"/>
            <a:round/>
            <a:headEnd/>
            <a:tailEnd type="triangle" w="med" len="med"/>
          </a:ln>
        </p:spPr>
        <p:txBody>
          <a:bodyPr lIns="95271" tIns="47636" rIns="95271" bIns="47636"/>
          <a:lstStyle/>
          <a:p>
            <a:endParaRPr lang="sv-SE"/>
          </a:p>
        </p:txBody>
      </p:sp>
      <p:sp>
        <p:nvSpPr>
          <p:cNvPr id="27" name="Text Box 54"/>
          <p:cNvSpPr txBox="1">
            <a:spLocks noChangeArrowheads="1"/>
          </p:cNvSpPr>
          <p:nvPr/>
        </p:nvSpPr>
        <p:spPr bwMode="auto">
          <a:xfrm>
            <a:off x="6845300" y="3214688"/>
            <a:ext cx="539750" cy="27781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95271" tIns="47636" rIns="95271" bIns="47636">
            <a:spAutoFit/>
          </a:bodyPr>
          <a:lstStyle/>
          <a:p>
            <a:pPr algn="l"/>
            <a:r>
              <a:rPr lang="sv-SE" sz="1200">
                <a:solidFill>
                  <a:schemeClr val="tx1"/>
                </a:solidFill>
                <a:latin typeface="Tahoma" pitchFamily="34" charset="0"/>
              </a:rPr>
              <a:t>Prim.</a:t>
            </a:r>
            <a:endParaRPr lang="en-US" sz="1200">
              <a:solidFill>
                <a:schemeClr val="tx1"/>
              </a:solidFill>
              <a:latin typeface="Tahoma" pitchFamily="34" charset="0"/>
            </a:endParaRPr>
          </a:p>
        </p:txBody>
      </p:sp>
      <p:sp>
        <p:nvSpPr>
          <p:cNvPr id="28" name="Text Box 55"/>
          <p:cNvSpPr txBox="1">
            <a:spLocks noChangeArrowheads="1"/>
          </p:cNvSpPr>
          <p:nvPr/>
        </p:nvSpPr>
        <p:spPr bwMode="auto">
          <a:xfrm>
            <a:off x="8297863" y="3214688"/>
            <a:ext cx="471487" cy="27781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95271" tIns="47636" rIns="95271" bIns="47636">
            <a:spAutoFit/>
          </a:bodyPr>
          <a:lstStyle/>
          <a:p>
            <a:pPr algn="l"/>
            <a:r>
              <a:rPr lang="sv-SE" sz="1200">
                <a:solidFill>
                  <a:schemeClr val="tx1"/>
                </a:solidFill>
                <a:latin typeface="Tahoma" pitchFamily="34" charset="0"/>
              </a:rPr>
              <a:t>Sec.</a:t>
            </a:r>
            <a:endParaRPr lang="en-US" sz="1200">
              <a:solidFill>
                <a:schemeClr val="tx1"/>
              </a:solidFill>
              <a:latin typeface="Tahoma" pitchFamily="34" charset="0"/>
            </a:endParaRPr>
          </a:p>
        </p:txBody>
      </p:sp>
      <p:sp>
        <p:nvSpPr>
          <p:cNvPr id="29" name="Text Box 58"/>
          <p:cNvSpPr txBox="1">
            <a:spLocks noChangeArrowheads="1"/>
          </p:cNvSpPr>
          <p:nvPr/>
        </p:nvSpPr>
        <p:spPr bwMode="auto">
          <a:xfrm>
            <a:off x="8297863" y="3214688"/>
            <a:ext cx="539750" cy="27781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95271" tIns="47636" rIns="95271" bIns="47636">
            <a:spAutoFit/>
          </a:bodyPr>
          <a:lstStyle/>
          <a:p>
            <a:pPr algn="l"/>
            <a:r>
              <a:rPr lang="sv-SE" sz="1200">
                <a:solidFill>
                  <a:schemeClr val="tx1"/>
                </a:solidFill>
                <a:latin typeface="Tahoma" pitchFamily="34" charset="0"/>
              </a:rPr>
              <a:t>Prim.</a:t>
            </a:r>
            <a:endParaRPr lang="en-US" sz="1200">
              <a:solidFill>
                <a:schemeClr val="tx1"/>
              </a:solidFill>
              <a:latin typeface="Tahoma" pitchFamily="34" charset="0"/>
            </a:endParaRPr>
          </a:p>
        </p:txBody>
      </p:sp>
      <p:sp>
        <p:nvSpPr>
          <p:cNvPr id="31" name="Text Box 60"/>
          <p:cNvSpPr txBox="1">
            <a:spLocks noChangeArrowheads="1"/>
          </p:cNvSpPr>
          <p:nvPr/>
        </p:nvSpPr>
        <p:spPr bwMode="auto">
          <a:xfrm>
            <a:off x="6869113" y="3214688"/>
            <a:ext cx="471487" cy="27781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95271" tIns="47636" rIns="95271" bIns="47636">
            <a:spAutoFit/>
          </a:bodyPr>
          <a:lstStyle/>
          <a:p>
            <a:pPr algn="l"/>
            <a:r>
              <a:rPr lang="sv-SE" sz="1200">
                <a:solidFill>
                  <a:schemeClr val="tx1"/>
                </a:solidFill>
                <a:latin typeface="Tahoma" pitchFamily="34" charset="0"/>
              </a:rPr>
              <a:t>Sec.</a:t>
            </a:r>
            <a:endParaRPr lang="en-US" sz="1200">
              <a:solidFill>
                <a:schemeClr val="tx1"/>
              </a:solidFill>
              <a:latin typeface="Tahoma" pitchFamily="34" charset="0"/>
            </a:endParaRPr>
          </a:p>
        </p:txBody>
      </p:sp>
      <p:pic>
        <p:nvPicPr>
          <p:cNvPr id="32785" name="Picture 35" descr="V:\Land_Div\Piw\Lena\Raptor\PDS\Pictures\FBM_2180_Rosemount_mod.ti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726238" y="1643063"/>
            <a:ext cx="482600" cy="403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786" name="Text Box 47"/>
          <p:cNvSpPr txBox="1">
            <a:spLocks noChangeArrowheads="1"/>
          </p:cNvSpPr>
          <p:nvPr/>
        </p:nvSpPr>
        <p:spPr bwMode="auto">
          <a:xfrm>
            <a:off x="7116763" y="1643063"/>
            <a:ext cx="2038350" cy="465137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95271" tIns="47636" rIns="95271" bIns="47636">
            <a:spAutoFit/>
          </a:bodyPr>
          <a:lstStyle/>
          <a:p>
            <a:pPr algn="l"/>
            <a:r>
              <a:rPr lang="sv-SE" sz="1200">
                <a:solidFill>
                  <a:schemeClr val="tx1"/>
                </a:solidFill>
                <a:latin typeface="Tahoma" pitchFamily="34" charset="0"/>
              </a:rPr>
              <a:t>2160 Field Communication </a:t>
            </a:r>
            <a:br>
              <a:rPr lang="sv-SE" sz="1200">
                <a:solidFill>
                  <a:schemeClr val="tx1"/>
                </a:solidFill>
                <a:latin typeface="Tahoma" pitchFamily="34" charset="0"/>
              </a:rPr>
            </a:br>
            <a:r>
              <a:rPr lang="sv-SE" sz="1200">
                <a:solidFill>
                  <a:schemeClr val="tx1"/>
                </a:solidFill>
                <a:latin typeface="Tahoma" pitchFamily="34" charset="0"/>
              </a:rPr>
              <a:t>Unit</a:t>
            </a:r>
            <a:endParaRPr lang="en-US" sz="1200">
              <a:solidFill>
                <a:schemeClr val="tx1"/>
              </a:solidFill>
              <a:latin typeface="Tahoma" pitchFamily="34" charset="0"/>
            </a:endParaRPr>
          </a:p>
        </p:txBody>
      </p:sp>
      <p:pic>
        <p:nvPicPr>
          <p:cNvPr id="32787" name="Picture 3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786688" y="3500438"/>
            <a:ext cx="1008062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788" name="Picture 3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357938" y="3500438"/>
            <a:ext cx="1008062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" name="AutoShape 59"/>
          <p:cNvSpPr>
            <a:spLocks noChangeArrowheads="1"/>
          </p:cNvSpPr>
          <p:nvPr/>
        </p:nvSpPr>
        <p:spPr bwMode="auto">
          <a:xfrm>
            <a:off x="6215063" y="3429000"/>
            <a:ext cx="1203325" cy="936625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7401" y="15493"/>
                </a:moveTo>
                <a:cubicBezTo>
                  <a:pt x="18376" y="14122"/>
                  <a:pt x="18900" y="12482"/>
                  <a:pt x="18900" y="10800"/>
                </a:cubicBezTo>
                <a:cubicBezTo>
                  <a:pt x="18900" y="6326"/>
                  <a:pt x="15273" y="2700"/>
                  <a:pt x="10800" y="2700"/>
                </a:cubicBezTo>
                <a:cubicBezTo>
                  <a:pt x="9117" y="2699"/>
                  <a:pt x="7477" y="3223"/>
                  <a:pt x="6106" y="4198"/>
                </a:cubicBezTo>
                <a:close/>
                <a:moveTo>
                  <a:pt x="4198" y="6106"/>
                </a:moveTo>
                <a:cubicBezTo>
                  <a:pt x="3223" y="7477"/>
                  <a:pt x="2700" y="9117"/>
                  <a:pt x="2700" y="10799"/>
                </a:cubicBezTo>
                <a:cubicBezTo>
                  <a:pt x="2700" y="15273"/>
                  <a:pt x="6326" y="18900"/>
                  <a:pt x="10800" y="18900"/>
                </a:cubicBezTo>
                <a:cubicBezTo>
                  <a:pt x="12482" y="18900"/>
                  <a:pt x="14122" y="18376"/>
                  <a:pt x="15493" y="17401"/>
                </a:cubicBezTo>
                <a:close/>
              </a:path>
            </a:pathLst>
          </a:custGeom>
          <a:solidFill>
            <a:srgbClr val="CC0000"/>
          </a:solidFill>
          <a:ln w="635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sv-SE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4" grpId="0" animBg="1"/>
      <p:bldP spid="25" grpId="0" animBg="1"/>
      <p:bldP spid="26" grpId="0" animBg="1"/>
      <p:bldP spid="27" grpId="0"/>
      <p:bldP spid="28" grpId="0"/>
      <p:bldP spid="29" grpId="0"/>
      <p:bldP spid="31" grpId="0"/>
      <p:bldP spid="30" grpId="0" animBg="1"/>
      <p:bldP spid="30" grpId="1" animBg="1"/>
      <p:bldP spid="30" grpId="2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27" name="Rectangle 2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sv-SE" dirty="0" smtClean="0"/>
              <a:t>2165/2175 Field Communication Unit</a:t>
            </a:r>
            <a:endParaRPr lang="en-US" dirty="0" smtClean="0"/>
          </a:p>
        </p:txBody>
      </p:sp>
      <p:graphicFrame>
        <p:nvGraphicFramePr>
          <p:cNvPr id="7170" name="Object 21"/>
          <p:cNvGraphicFramePr>
            <a:graphicFrameLocks noChangeAspect="1"/>
          </p:cNvGraphicFramePr>
          <p:nvPr>
            <p:ph idx="1"/>
          </p:nvPr>
        </p:nvGraphicFramePr>
        <p:xfrm>
          <a:off x="785813" y="1143000"/>
          <a:ext cx="3252787" cy="4546600"/>
        </p:xfrm>
        <a:graphic>
          <a:graphicData uri="http://schemas.openxmlformats.org/presentationml/2006/ole">
            <p:oleObj spid="_x0000_s7170" name="Bitmap Image" r:id="rId3" imgW="4238095" imgH="5923810" progId="PBrush">
              <p:embed/>
            </p:oleObj>
          </a:graphicData>
        </a:graphic>
      </p:graphicFrame>
      <p:graphicFrame>
        <p:nvGraphicFramePr>
          <p:cNvPr id="7171" name="Object 15"/>
          <p:cNvGraphicFramePr>
            <a:graphicFrameLocks noChangeAspect="1"/>
          </p:cNvGraphicFramePr>
          <p:nvPr/>
        </p:nvGraphicFramePr>
        <p:xfrm>
          <a:off x="4214813" y="2357438"/>
          <a:ext cx="4533900" cy="1936750"/>
        </p:xfrm>
        <a:graphic>
          <a:graphicData uri="http://schemas.openxmlformats.org/presentationml/2006/ole">
            <p:oleObj spid="_x0000_s7171" name="Bitmap Image" r:id="rId4" imgW="5466667" imgH="2467319" progId="PBrush">
              <p:embed/>
            </p:oleObj>
          </a:graphicData>
        </a:graphic>
      </p:graphicFrame>
      <p:sp>
        <p:nvSpPr>
          <p:cNvPr id="7173" name="TextBox 6"/>
          <p:cNvSpPr txBox="1">
            <a:spLocks noChangeArrowheads="1"/>
          </p:cNvSpPr>
          <p:nvPr/>
        </p:nvSpPr>
        <p:spPr bwMode="auto">
          <a:xfrm>
            <a:off x="785813" y="5643563"/>
            <a:ext cx="3286125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sv-SE" sz="1200" b="1"/>
              <a:t>2165 Field communication Unit</a:t>
            </a:r>
          </a:p>
        </p:txBody>
      </p:sp>
      <p:sp>
        <p:nvSpPr>
          <p:cNvPr id="7174" name="TextBox 7"/>
          <p:cNvSpPr txBox="1">
            <a:spLocks noChangeArrowheads="1"/>
          </p:cNvSpPr>
          <p:nvPr/>
        </p:nvSpPr>
        <p:spPr bwMode="auto">
          <a:xfrm>
            <a:off x="4786313" y="4500563"/>
            <a:ext cx="3286125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sv-SE" sz="1200" b="1"/>
              <a:t>2175 Field communication Unit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sv-SE" dirty="0" smtClean="0"/>
              <a:t>2165/2175 Field Communication Unit</a:t>
            </a:r>
            <a:endParaRPr lang="sv-SE" dirty="0"/>
          </a:p>
        </p:txBody>
      </p:sp>
      <p:sp>
        <p:nvSpPr>
          <p:cNvPr id="33795" name="Content Placeholder 2"/>
          <p:cNvSpPr>
            <a:spLocks noGrp="1"/>
          </p:cNvSpPr>
          <p:nvPr>
            <p:ph idx="1"/>
          </p:nvPr>
        </p:nvSpPr>
        <p:spPr>
          <a:xfrm>
            <a:off x="571500" y="1206500"/>
            <a:ext cx="4214813" cy="4546600"/>
          </a:xfrm>
        </p:spPr>
        <p:txBody>
          <a:bodyPr/>
          <a:lstStyle/>
          <a:p>
            <a:r>
              <a:rPr lang="sv-SE" sz="2400" smtClean="0"/>
              <a:t>2165/2175 for emulation purpose</a:t>
            </a:r>
          </a:p>
          <a:p>
            <a:pPr lvl="1"/>
            <a:r>
              <a:rPr lang="sv-SE" sz="2000" smtClean="0"/>
              <a:t>collect data from other gauge vendor´s equipment</a:t>
            </a:r>
          </a:p>
          <a:p>
            <a:pPr lvl="1"/>
            <a:r>
              <a:rPr lang="sv-SE" sz="2000" smtClean="0"/>
              <a:t>Provide data to other vendor´s host systems</a:t>
            </a:r>
          </a:p>
          <a:p>
            <a:pPr lvl="1"/>
            <a:r>
              <a:rPr lang="sv-SE" sz="2000" smtClean="0"/>
              <a:t>Collect data from different field bus interfaces and protocols simultaneously</a:t>
            </a:r>
          </a:p>
          <a:p>
            <a:r>
              <a:rPr lang="sv-SE" sz="2400" smtClean="0"/>
              <a:t>Exchange old equipment</a:t>
            </a:r>
          </a:p>
          <a:p>
            <a:r>
              <a:rPr lang="sv-SE" sz="2400" smtClean="0"/>
              <a:t>Unlock competitor´s sites</a:t>
            </a:r>
          </a:p>
          <a:p>
            <a:pPr lvl="1"/>
            <a:endParaRPr lang="sv-SE" sz="2000" smtClean="0"/>
          </a:p>
          <a:p>
            <a:pPr lvl="1"/>
            <a:endParaRPr lang="sv-SE" sz="2000" smtClean="0"/>
          </a:p>
        </p:txBody>
      </p:sp>
      <p:sp>
        <p:nvSpPr>
          <p:cNvPr id="33796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80108D5F-9548-48F9-A6A1-B151CE1D1C25}" type="slidenum">
              <a:rPr lang="en-US" smtClean="0">
                <a:latin typeface="Arial" pitchFamily="34" charset="0"/>
              </a:rPr>
              <a:pPr/>
              <a:t>15</a:t>
            </a:fld>
            <a:endParaRPr lang="en-US" smtClean="0">
              <a:latin typeface="Arial" pitchFamily="34" charset="0"/>
            </a:endParaRPr>
          </a:p>
        </p:txBody>
      </p:sp>
      <p:pic>
        <p:nvPicPr>
          <p:cNvPr id="33797" name="Picture 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286375" y="1143000"/>
            <a:ext cx="3386138" cy="4500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798" name="TextBox 10"/>
          <p:cNvSpPr txBox="1">
            <a:spLocks noChangeArrowheads="1"/>
          </p:cNvSpPr>
          <p:nvPr/>
        </p:nvSpPr>
        <p:spPr bwMode="auto">
          <a:xfrm>
            <a:off x="4357688" y="3571875"/>
            <a:ext cx="1643062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sv-SE" sz="1000" b="1"/>
              <a:t>Other vendors’ gauges</a:t>
            </a:r>
          </a:p>
        </p:txBody>
      </p:sp>
      <p:sp>
        <p:nvSpPr>
          <p:cNvPr id="33799" name="TextBox 12"/>
          <p:cNvSpPr txBox="1">
            <a:spLocks noChangeArrowheads="1"/>
          </p:cNvSpPr>
          <p:nvPr/>
        </p:nvSpPr>
        <p:spPr bwMode="auto">
          <a:xfrm>
            <a:off x="4286250" y="1500188"/>
            <a:ext cx="1643063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sv-SE" sz="1000" b="1"/>
              <a:t>TankMaster PC</a:t>
            </a:r>
          </a:p>
        </p:txBody>
      </p:sp>
      <p:sp>
        <p:nvSpPr>
          <p:cNvPr id="33800" name="TextBox 13"/>
          <p:cNvSpPr txBox="1">
            <a:spLocks noChangeArrowheads="1"/>
          </p:cNvSpPr>
          <p:nvPr/>
        </p:nvSpPr>
        <p:spPr bwMode="auto">
          <a:xfrm>
            <a:off x="7286625" y="1571625"/>
            <a:ext cx="1643063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/>
            <a:r>
              <a:rPr lang="sv-SE" sz="1000" b="1"/>
              <a:t>Existing host system from an other vendor</a:t>
            </a:r>
          </a:p>
        </p:txBody>
      </p:sp>
      <p:sp>
        <p:nvSpPr>
          <p:cNvPr id="33801" name="TextBox 14"/>
          <p:cNvSpPr txBox="1">
            <a:spLocks noChangeArrowheads="1"/>
          </p:cNvSpPr>
          <p:nvPr/>
        </p:nvSpPr>
        <p:spPr bwMode="auto">
          <a:xfrm>
            <a:off x="7286625" y="3500438"/>
            <a:ext cx="1214438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/>
            <a:r>
              <a:rPr lang="sv-SE" sz="1000" b="1"/>
              <a:t>2410 Tank Hub</a:t>
            </a:r>
          </a:p>
        </p:txBody>
      </p:sp>
      <p:sp>
        <p:nvSpPr>
          <p:cNvPr id="33802" name="TextBox 15"/>
          <p:cNvSpPr txBox="1">
            <a:spLocks noChangeArrowheads="1"/>
          </p:cNvSpPr>
          <p:nvPr/>
        </p:nvSpPr>
        <p:spPr bwMode="auto">
          <a:xfrm>
            <a:off x="8001000" y="3857625"/>
            <a:ext cx="1000125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/>
            <a:r>
              <a:rPr lang="sv-SE" sz="1000" b="1" dirty="0"/>
              <a:t>Rosemout 5900S </a:t>
            </a:r>
            <a:r>
              <a:rPr lang="sv-SE" sz="1000" b="1"/>
              <a:t>and </a:t>
            </a:r>
            <a:r>
              <a:rPr lang="sv-SE" sz="1000" b="1" smtClean="0"/>
              <a:t>5300 </a:t>
            </a:r>
            <a:r>
              <a:rPr lang="sv-SE" sz="1000" b="1"/>
              <a:t>or </a:t>
            </a:r>
            <a:r>
              <a:rPr lang="sv-SE" sz="1000" b="1" smtClean="0"/>
              <a:t>5400</a:t>
            </a:r>
            <a:endParaRPr lang="sv-SE" sz="1000" b="1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sv-SE" dirty="0" smtClean="0"/>
              <a:t>2165/2175 Specification</a:t>
            </a:r>
            <a:endParaRPr lang="sv-SE" dirty="0"/>
          </a:p>
        </p:txBody>
      </p:sp>
      <p:sp>
        <p:nvSpPr>
          <p:cNvPr id="8197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CBC490A6-D458-4E7A-B0FD-75D2508E9B7B}" type="slidenum">
              <a:rPr lang="en-US" smtClean="0">
                <a:latin typeface="Arial" pitchFamily="34" charset="0"/>
              </a:rPr>
              <a:pPr/>
              <a:t>16</a:t>
            </a:fld>
            <a:endParaRPr lang="en-US" smtClean="0">
              <a:latin typeface="Arial" pitchFamily="34" charset="0"/>
            </a:endParaRPr>
          </a:p>
        </p:txBody>
      </p:sp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642938" y="1214438"/>
          <a:ext cx="8001057" cy="42976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667019"/>
                <a:gridCol w="2667019"/>
                <a:gridCol w="2667019"/>
              </a:tblGrid>
              <a:tr h="1278953">
                <a:tc>
                  <a:txBody>
                    <a:bodyPr/>
                    <a:lstStyle/>
                    <a:p>
                      <a:endParaRPr lang="sv-SE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i="1" dirty="0" smtClean="0"/>
                        <a:t>2165</a:t>
                      </a:r>
                    </a:p>
                    <a:p>
                      <a:endParaRPr lang="sv-SE" i="1" dirty="0" smtClean="0"/>
                    </a:p>
                    <a:p>
                      <a:endParaRPr lang="sv-SE" i="1" dirty="0" smtClean="0"/>
                    </a:p>
                    <a:p>
                      <a:endParaRPr lang="sv-SE" i="1" dirty="0" smtClean="0"/>
                    </a:p>
                    <a:p>
                      <a:endParaRPr lang="sv-SE" i="1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i="1" dirty="0" smtClean="0"/>
                        <a:t>2175</a:t>
                      </a:r>
                    </a:p>
                    <a:p>
                      <a:endParaRPr lang="sv-SE" i="1" dirty="0" smtClean="0"/>
                    </a:p>
                    <a:p>
                      <a:endParaRPr lang="sv-SE" i="1" dirty="0" smtClean="0"/>
                    </a:p>
                    <a:p>
                      <a:endParaRPr lang="sv-SE" i="1" dirty="0"/>
                    </a:p>
                  </a:txBody>
                  <a:tcPr/>
                </a:tc>
              </a:tr>
              <a:tr h="359500">
                <a:tc>
                  <a:txBody>
                    <a:bodyPr/>
                    <a:lstStyle/>
                    <a:p>
                      <a:r>
                        <a:rPr lang="sv-SE" dirty="0" smtClean="0"/>
                        <a:t>Hazardous Area</a:t>
                      </a:r>
                      <a:endParaRPr lang="sv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dirty="0" smtClean="0"/>
                        <a:t>No</a:t>
                      </a:r>
                      <a:endParaRPr lang="sv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dirty="0" smtClean="0"/>
                        <a:t>No</a:t>
                      </a:r>
                      <a:endParaRPr lang="sv-SE" dirty="0"/>
                    </a:p>
                  </a:txBody>
                  <a:tcPr/>
                </a:tc>
              </a:tr>
              <a:tr h="359500">
                <a:tc>
                  <a:txBody>
                    <a:bodyPr/>
                    <a:lstStyle/>
                    <a:p>
                      <a:r>
                        <a:rPr lang="sv-SE" dirty="0" smtClean="0"/>
                        <a:t>Ambient Temperature</a:t>
                      </a:r>
                      <a:endParaRPr lang="sv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dirty="0" smtClean="0"/>
                        <a:t>-20°C to +70°C</a:t>
                      </a:r>
                      <a:endParaRPr lang="sv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dirty="0" smtClean="0"/>
                        <a:t>-20°C to +70°C</a:t>
                      </a:r>
                      <a:endParaRPr lang="sv-SE" dirty="0"/>
                    </a:p>
                  </a:txBody>
                  <a:tcPr/>
                </a:tc>
              </a:tr>
              <a:tr h="359500">
                <a:tc>
                  <a:txBody>
                    <a:bodyPr/>
                    <a:lstStyle/>
                    <a:p>
                      <a:r>
                        <a:rPr lang="sv-SE" dirty="0" smtClean="0"/>
                        <a:t>Power Supply</a:t>
                      </a:r>
                      <a:endParaRPr lang="sv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dirty="0" smtClean="0"/>
                        <a:t>115/230VAC (25W)</a:t>
                      </a:r>
                      <a:endParaRPr lang="sv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dirty="0" smtClean="0"/>
                        <a:t>115/230VAC (25W)</a:t>
                      </a:r>
                      <a:endParaRPr lang="sv-SE" dirty="0"/>
                    </a:p>
                  </a:txBody>
                  <a:tcPr/>
                </a:tc>
              </a:tr>
              <a:tr h="359500">
                <a:tc>
                  <a:txBody>
                    <a:bodyPr/>
                    <a:lstStyle/>
                    <a:p>
                      <a:r>
                        <a:rPr lang="sv-SE" dirty="0" smtClean="0"/>
                        <a:t>Ingress Protection</a:t>
                      </a:r>
                      <a:endParaRPr lang="sv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dirty="0" smtClean="0"/>
                        <a:t>IP 65</a:t>
                      </a:r>
                      <a:endParaRPr lang="sv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dirty="0" smtClean="0"/>
                        <a:t>IP 21</a:t>
                      </a:r>
                      <a:endParaRPr lang="sv-SE" dirty="0"/>
                    </a:p>
                  </a:txBody>
                  <a:tcPr/>
                </a:tc>
              </a:tr>
              <a:tr h="359500">
                <a:tc>
                  <a:txBody>
                    <a:bodyPr/>
                    <a:lstStyle/>
                    <a:p>
                      <a:r>
                        <a:rPr lang="sv-SE" dirty="0" smtClean="0"/>
                        <a:t>Dimensions</a:t>
                      </a:r>
                      <a:endParaRPr lang="sv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dirty="0" smtClean="0"/>
                        <a:t>111 x 313 x 404 mm</a:t>
                      </a:r>
                      <a:endParaRPr lang="sv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dirty="0" smtClean="0"/>
                        <a:t>19” rack</a:t>
                      </a:r>
                      <a:endParaRPr lang="sv-SE" dirty="0"/>
                    </a:p>
                  </a:txBody>
                  <a:tcPr/>
                </a:tc>
              </a:tr>
              <a:tr h="359500">
                <a:tc>
                  <a:txBody>
                    <a:bodyPr/>
                    <a:lstStyle/>
                    <a:p>
                      <a:r>
                        <a:rPr lang="sv-SE" dirty="0" smtClean="0"/>
                        <a:t>Ports</a:t>
                      </a:r>
                      <a:endParaRPr lang="sv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dirty="0" smtClean="0"/>
                        <a:t>10 (6 fieldbuses)</a:t>
                      </a:r>
                    </a:p>
                    <a:p>
                      <a:r>
                        <a:rPr lang="sv-SE" dirty="0" smtClean="0"/>
                        <a:t>+ 2 engineering ports</a:t>
                      </a:r>
                      <a:endParaRPr lang="sv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dirty="0" smtClean="0"/>
                        <a:t>8, 16, 24 or 32</a:t>
                      </a:r>
                      <a:endParaRPr lang="sv-SE" dirty="0"/>
                    </a:p>
                  </a:txBody>
                  <a:tcPr/>
                </a:tc>
              </a:tr>
              <a:tr h="359500">
                <a:tc>
                  <a:txBody>
                    <a:bodyPr/>
                    <a:lstStyle/>
                    <a:p>
                      <a:r>
                        <a:rPr lang="sv-SE" dirty="0" smtClean="0"/>
                        <a:t>Redundancy</a:t>
                      </a:r>
                      <a:endParaRPr lang="sv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dirty="0" smtClean="0"/>
                        <a:t>Yes</a:t>
                      </a:r>
                      <a:endParaRPr lang="sv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dirty="0" smtClean="0"/>
                        <a:t>Yes</a:t>
                      </a:r>
                      <a:endParaRPr lang="sv-SE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194" name="Object 3"/>
          <p:cNvGraphicFramePr>
            <a:graphicFrameLocks noChangeAspect="1"/>
          </p:cNvGraphicFramePr>
          <p:nvPr/>
        </p:nvGraphicFramePr>
        <p:xfrm>
          <a:off x="4286250" y="1285875"/>
          <a:ext cx="868363" cy="1214438"/>
        </p:xfrm>
        <a:graphic>
          <a:graphicData uri="http://schemas.openxmlformats.org/presentationml/2006/ole">
            <p:oleObj spid="_x0000_s8194" name="Bitmap Image" r:id="rId3" imgW="4238095" imgH="5923810" progId="PBrush">
              <p:embed/>
            </p:oleObj>
          </a:graphicData>
        </a:graphic>
      </p:graphicFrame>
      <p:graphicFrame>
        <p:nvGraphicFramePr>
          <p:cNvPr id="8195" name="Object 4"/>
          <p:cNvGraphicFramePr>
            <a:graphicFrameLocks noChangeAspect="1"/>
          </p:cNvGraphicFramePr>
          <p:nvPr/>
        </p:nvGraphicFramePr>
        <p:xfrm>
          <a:off x="6286500" y="1643063"/>
          <a:ext cx="1992313" cy="850900"/>
        </p:xfrm>
        <a:graphic>
          <a:graphicData uri="http://schemas.openxmlformats.org/presentationml/2006/ole">
            <p:oleObj spid="_x0000_s8195" name="Bitmap Image" r:id="rId4" imgW="5466667" imgH="2467319" progId="PBrush">
              <p:embed/>
            </p:oleObj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453" name="Rectangle 69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sv-SE" dirty="0" smtClean="0"/>
              <a:t>2165 Ports</a:t>
            </a:r>
            <a:endParaRPr lang="en-US" dirty="0" smtClean="0"/>
          </a:p>
        </p:txBody>
      </p:sp>
      <p:pic>
        <p:nvPicPr>
          <p:cNvPr id="34819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3714750" y="2071688"/>
            <a:ext cx="2714625" cy="3506787"/>
          </a:xfrm>
        </p:spPr>
      </p:pic>
      <p:graphicFrame>
        <p:nvGraphicFramePr>
          <p:cNvPr id="272533" name="Group 149"/>
          <p:cNvGraphicFramePr>
            <a:graphicFrameLocks noGrp="1"/>
          </p:cNvGraphicFramePr>
          <p:nvPr>
            <p:ph sz="quarter" idx="4294967295"/>
          </p:nvPr>
        </p:nvGraphicFramePr>
        <p:xfrm>
          <a:off x="6500813" y="1214438"/>
          <a:ext cx="2286016" cy="4286278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778803"/>
                <a:gridCol w="1507213"/>
              </a:tblGrid>
              <a:tr h="358562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15000"/>
                        </a:spcAft>
                        <a:buClr>
                          <a:srgbClr val="6698FE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sv-SE" sz="16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Ports</a:t>
                      </a:r>
                      <a:endParaRPr kumimoji="0" 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5271" marR="95271" marT="47636" marB="47636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15000"/>
                        </a:spcAft>
                        <a:buClr>
                          <a:srgbClr val="6698FE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sv-SE" sz="16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Type</a:t>
                      </a:r>
                      <a:endParaRPr kumimoji="0" 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5271" marR="95271" marT="47636" marB="47636" horzOverflow="overflow"/>
                </a:tc>
              </a:tr>
              <a:tr h="48357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15000"/>
                        </a:spcAft>
                        <a:buClr>
                          <a:srgbClr val="6698FE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sv-SE" sz="12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ETHERNET</a:t>
                      </a: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5271" marR="95271" marT="47636" marB="47636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15000"/>
                        </a:spcAft>
                        <a:buClr>
                          <a:srgbClr val="6698FE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sv-SE" sz="12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ETHERNET Configuration Port</a:t>
                      </a: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5271" marR="95271" marT="47636" marB="47636" horzOverflow="overflow"/>
                </a:tc>
              </a:tr>
              <a:tr h="296057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15000"/>
                        </a:spcAft>
                        <a:buClr>
                          <a:srgbClr val="6698FE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sv-SE" sz="12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SER2</a:t>
                      </a: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5271" marR="95271" marT="47636" marB="47636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15000"/>
                        </a:spcAft>
                        <a:buClr>
                          <a:srgbClr val="6698FE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sv-SE" sz="12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 Field Bus Port</a:t>
                      </a: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5271" marR="95271" marT="47636" marB="47636" horzOverflow="overflow"/>
                </a:tc>
              </a:tr>
              <a:tr h="296057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15000"/>
                        </a:spcAft>
                        <a:buClr>
                          <a:srgbClr val="6698FE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sv-SE" sz="12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SER3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5271" marR="95271" marT="47636" marB="47636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15000"/>
                        </a:spcAft>
                        <a:buClr>
                          <a:srgbClr val="6698FE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sv-SE" sz="12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 Field Bus Port</a:t>
                      </a: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5271" marR="95271" marT="47636" marB="47636" horzOverflow="overflow"/>
                </a:tc>
              </a:tr>
              <a:tr h="48357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15000"/>
                        </a:spcAft>
                        <a:buClr>
                          <a:srgbClr val="6698FE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sv-SE" sz="12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SER4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5271" marR="95271" marT="47636" marB="47636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15000"/>
                        </a:spcAft>
                        <a:buClr>
                          <a:srgbClr val="6698FE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sv-SE" sz="12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RS232 Engineering Port</a:t>
                      </a: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5271" marR="95271" marT="47636" marB="47636" horzOverflow="overflow"/>
                </a:tc>
              </a:tr>
              <a:tr h="296057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15000"/>
                        </a:spcAft>
                        <a:buClr>
                          <a:srgbClr val="6698FE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sv-SE" sz="12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SER5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5271" marR="95271" marT="47636" marB="47636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15000"/>
                        </a:spcAft>
                        <a:buClr>
                          <a:srgbClr val="6698FE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sv-SE" sz="12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RS232 Host Port</a:t>
                      </a: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5271" marR="95271" marT="47636" marB="47636" horzOverflow="overflow"/>
                </a:tc>
              </a:tr>
              <a:tr h="296057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15000"/>
                        </a:spcAft>
                        <a:buClr>
                          <a:srgbClr val="6698FE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sv-SE" sz="12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SER6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5271" marR="95271" marT="47636" marB="47636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15000"/>
                        </a:spcAft>
                        <a:buClr>
                          <a:srgbClr val="6698FE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sv-SE" sz="12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RS232 Host Port</a:t>
                      </a: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5271" marR="95271" marT="47636" marB="47636" horzOverflow="overflow"/>
                </a:tc>
              </a:tr>
              <a:tr h="296057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15000"/>
                        </a:spcAft>
                        <a:buClr>
                          <a:srgbClr val="6698FE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sv-SE" sz="12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SER7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5271" marR="95271" marT="47636" marB="47636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15000"/>
                        </a:spcAft>
                        <a:buClr>
                          <a:srgbClr val="6698FE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sv-SE" sz="12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Field Bus Port</a:t>
                      </a: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5271" marR="95271" marT="47636" marB="47636" horzOverflow="overflow"/>
                </a:tc>
              </a:tr>
              <a:tr h="296057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15000"/>
                        </a:spcAft>
                        <a:buClr>
                          <a:srgbClr val="6698FE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sv-SE" sz="12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SER8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5271" marR="95271" marT="47636" marB="47636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15000"/>
                        </a:spcAft>
                        <a:buClr>
                          <a:srgbClr val="6698FE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sv-SE" sz="12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Field Bus Port</a:t>
                      </a: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5271" marR="95271" marT="47636" marB="47636" horzOverflow="overflow"/>
                </a:tc>
              </a:tr>
              <a:tr h="296057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15000"/>
                        </a:spcAft>
                        <a:buClr>
                          <a:srgbClr val="6698FE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sv-SE" sz="12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SER9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5271" marR="95271" marT="47636" marB="47636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15000"/>
                        </a:spcAft>
                        <a:buClr>
                          <a:srgbClr val="6698FE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sv-SE" sz="12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Field Bus Port</a:t>
                      </a: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5271" marR="95271" marT="47636" marB="47636" horzOverflow="overflow"/>
                </a:tc>
              </a:tr>
              <a:tr h="296057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15000"/>
                        </a:spcAft>
                        <a:buClr>
                          <a:srgbClr val="6698FE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sv-SE" sz="12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SER10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5271" marR="95271" marT="47636" marB="47636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15000"/>
                        </a:spcAft>
                        <a:buClr>
                          <a:srgbClr val="6698FE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sv-SE" sz="12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Field Bus Port</a:t>
                      </a: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5271" marR="95271" marT="47636" marB="47636" horzOverflow="overflow"/>
                </a:tc>
              </a:tr>
              <a:tr h="296057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15000"/>
                        </a:spcAft>
                        <a:buClr>
                          <a:srgbClr val="6698FE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sv-SE" sz="12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SER11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5271" marR="95271" marT="47636" marB="47636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15000"/>
                        </a:spcAft>
                        <a:buClr>
                          <a:srgbClr val="6698FE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sv-SE" sz="12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RS232 Host Port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5271" marR="95271" marT="47636" marB="47636" horzOverflow="overflow"/>
                </a:tc>
              </a:tr>
              <a:tr h="296057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15000"/>
                        </a:spcAft>
                        <a:buClr>
                          <a:srgbClr val="6698FE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sv-SE" sz="12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SER12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5271" marR="95271" marT="47636" marB="47636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15000"/>
                        </a:spcAft>
                        <a:buClr>
                          <a:srgbClr val="6698FE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sv-SE" sz="12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RS232 Host Port</a:t>
                      </a: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5271" marR="95271" marT="47636" marB="47636" horzOverflow="overflow"/>
                </a:tc>
              </a:tr>
            </a:tbl>
          </a:graphicData>
        </a:graphic>
      </p:graphicFrame>
      <p:sp>
        <p:nvSpPr>
          <p:cNvPr id="272390" name="Line 6"/>
          <p:cNvSpPr>
            <a:spLocks noChangeShapeType="1"/>
          </p:cNvSpPr>
          <p:nvPr/>
        </p:nvSpPr>
        <p:spPr bwMode="auto">
          <a:xfrm>
            <a:off x="4564063" y="3500438"/>
            <a:ext cx="1643062" cy="0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 type="arrow" w="med" len="med"/>
            <a:tailEnd type="arrow" w="med" len="med"/>
          </a:ln>
        </p:spPr>
        <p:txBody>
          <a:bodyPr lIns="95271" tIns="47636" rIns="95271" bIns="47636"/>
          <a:lstStyle/>
          <a:p>
            <a:endParaRPr lang="sv-SE"/>
          </a:p>
        </p:txBody>
      </p:sp>
      <p:sp>
        <p:nvSpPr>
          <p:cNvPr id="272391" name="Text Box 7"/>
          <p:cNvSpPr txBox="1">
            <a:spLocks noChangeArrowheads="1"/>
          </p:cNvSpPr>
          <p:nvPr/>
        </p:nvSpPr>
        <p:spPr bwMode="auto">
          <a:xfrm>
            <a:off x="4357688" y="3286125"/>
            <a:ext cx="1928812" cy="28575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lIns="95271" tIns="47636" rIns="95271" bIns="47636">
            <a:spAutoFit/>
          </a:bodyPr>
          <a:lstStyle/>
          <a:p>
            <a:pPr>
              <a:spcBef>
                <a:spcPct val="50000"/>
              </a:spcBef>
            </a:pPr>
            <a:r>
              <a:rPr lang="sv-SE" sz="1200">
                <a:solidFill>
                  <a:schemeClr val="tx1"/>
                </a:solidFill>
                <a:latin typeface="Tahoma" pitchFamily="34" charset="0"/>
              </a:rPr>
              <a:t>Serial Ports 2-12</a:t>
            </a:r>
            <a:endParaRPr lang="en-US" sz="1200">
              <a:solidFill>
                <a:schemeClr val="tx1"/>
              </a:solidFill>
              <a:latin typeface="Tahoma" pitchFamily="34" charset="0"/>
            </a:endParaRPr>
          </a:p>
        </p:txBody>
      </p:sp>
      <p:sp>
        <p:nvSpPr>
          <p:cNvPr id="34866" name="Text Box 91"/>
          <p:cNvSpPr txBox="1">
            <a:spLocks noChangeArrowheads="1"/>
          </p:cNvSpPr>
          <p:nvPr/>
        </p:nvSpPr>
        <p:spPr bwMode="auto">
          <a:xfrm>
            <a:off x="395288" y="1052513"/>
            <a:ext cx="4105275" cy="33972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lIns="95271" tIns="47636" rIns="95271" bIns="47636">
            <a:spAutoFit/>
          </a:bodyPr>
          <a:lstStyle/>
          <a:p>
            <a:pPr algn="l">
              <a:spcBef>
                <a:spcPct val="50000"/>
              </a:spcBef>
              <a:buFont typeface="Wingdings" pitchFamily="2" charset="2"/>
              <a:buChar char="Ø"/>
            </a:pPr>
            <a:endParaRPr lang="sv-SE" sz="1600">
              <a:solidFill>
                <a:schemeClr val="tx1"/>
              </a:solidFill>
              <a:latin typeface="Tahoma" pitchFamily="34" charset="0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 bwMode="auto">
          <a:xfrm>
            <a:off x="571500" y="1206500"/>
            <a:ext cx="3286125" cy="4794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l">
              <a:lnSpc>
                <a:spcPct val="90000"/>
              </a:lnSpc>
              <a:spcBef>
                <a:spcPct val="20000"/>
              </a:spcBef>
              <a:spcAft>
                <a:spcPct val="15000"/>
              </a:spcAft>
              <a:buClr>
                <a:schemeClr val="bg2"/>
              </a:buClr>
              <a:buSzPct val="60000"/>
              <a:buFont typeface="Wingdings" pitchFamily="2" charset="2"/>
              <a:buChar char="l"/>
              <a:defRPr/>
            </a:pPr>
            <a:r>
              <a:rPr lang="sv-SE" sz="1800" kern="0" dirty="0">
                <a:latin typeface="+mn-lt"/>
              </a:rPr>
              <a:t>Ethernet Configuration Port</a:t>
            </a:r>
          </a:p>
          <a:p>
            <a:pPr marL="749300" lvl="1" indent="-292100" algn="l">
              <a:lnSpc>
                <a:spcPct val="90000"/>
              </a:lnSpc>
              <a:spcBef>
                <a:spcPct val="20000"/>
              </a:spcBef>
              <a:spcAft>
                <a:spcPct val="15000"/>
              </a:spcAft>
              <a:buClr>
                <a:schemeClr val="bg2"/>
              </a:buClr>
              <a:buFontTx/>
              <a:buChar char="–"/>
              <a:defRPr/>
            </a:pPr>
            <a:r>
              <a:rPr lang="sv-SE" sz="1600" kern="0" dirty="0">
                <a:latin typeface="+mn-lt"/>
              </a:rPr>
              <a:t>Configuration of ports, drivers, gauge addresses...</a:t>
            </a:r>
          </a:p>
          <a:p>
            <a:pPr marL="749300" lvl="1" indent="-292100" algn="l">
              <a:lnSpc>
                <a:spcPct val="90000"/>
              </a:lnSpc>
              <a:spcBef>
                <a:spcPct val="20000"/>
              </a:spcBef>
              <a:spcAft>
                <a:spcPct val="15000"/>
              </a:spcAft>
              <a:buClr>
                <a:schemeClr val="bg2"/>
              </a:buClr>
              <a:buFontTx/>
              <a:buChar char="–"/>
              <a:defRPr/>
            </a:pPr>
            <a:r>
              <a:rPr lang="sv-SE" sz="1600" kern="0" dirty="0">
                <a:latin typeface="+mn-lt"/>
              </a:rPr>
              <a:t>Configuration tool software</a:t>
            </a:r>
          </a:p>
          <a:p>
            <a:pPr marL="342900" indent="-342900" algn="l">
              <a:lnSpc>
                <a:spcPct val="90000"/>
              </a:lnSpc>
              <a:spcBef>
                <a:spcPct val="20000"/>
              </a:spcBef>
              <a:spcAft>
                <a:spcPct val="15000"/>
              </a:spcAft>
              <a:buClr>
                <a:schemeClr val="bg2"/>
              </a:buClr>
              <a:buSzPct val="60000"/>
              <a:buFont typeface="Wingdings" pitchFamily="2" charset="2"/>
              <a:buChar char="l"/>
              <a:defRPr/>
            </a:pPr>
            <a:r>
              <a:rPr lang="sv-SE" sz="1800" kern="0" dirty="0">
                <a:latin typeface="+mn-lt"/>
              </a:rPr>
              <a:t>Engineering port</a:t>
            </a:r>
          </a:p>
          <a:p>
            <a:pPr marL="749300" lvl="1" indent="-292100" algn="l">
              <a:lnSpc>
                <a:spcPct val="90000"/>
              </a:lnSpc>
              <a:spcBef>
                <a:spcPct val="20000"/>
              </a:spcBef>
              <a:spcAft>
                <a:spcPct val="15000"/>
              </a:spcAft>
              <a:buClr>
                <a:schemeClr val="bg2"/>
              </a:buClr>
              <a:buFontTx/>
              <a:buChar char="–"/>
              <a:defRPr/>
            </a:pPr>
            <a:r>
              <a:rPr lang="sv-SE" sz="1600" kern="0" dirty="0">
                <a:latin typeface="Arial" charset="0"/>
              </a:rPr>
              <a:t>Set up IP address/ subnet mask</a:t>
            </a:r>
          </a:p>
          <a:p>
            <a:pPr marL="749300" lvl="1" indent="-292100" algn="l">
              <a:lnSpc>
                <a:spcPct val="90000"/>
              </a:lnSpc>
              <a:spcBef>
                <a:spcPct val="20000"/>
              </a:spcBef>
              <a:spcAft>
                <a:spcPct val="15000"/>
              </a:spcAft>
              <a:buClr>
                <a:schemeClr val="bg2"/>
              </a:buClr>
              <a:buFontTx/>
              <a:buChar char="–"/>
              <a:defRPr/>
            </a:pPr>
            <a:r>
              <a:rPr lang="sv-SE" sz="1600" kern="0" dirty="0">
                <a:latin typeface="Arial" charset="0"/>
              </a:rPr>
              <a:t>Supervise log operation of drivers</a:t>
            </a:r>
          </a:p>
          <a:p>
            <a:pPr marL="749300" lvl="1" indent="-292100" algn="l">
              <a:lnSpc>
                <a:spcPct val="90000"/>
              </a:lnSpc>
              <a:spcBef>
                <a:spcPct val="20000"/>
              </a:spcBef>
              <a:spcAft>
                <a:spcPct val="15000"/>
              </a:spcAft>
              <a:buClr>
                <a:schemeClr val="bg2"/>
              </a:buClr>
              <a:buFontTx/>
              <a:buChar char="–"/>
              <a:defRPr/>
            </a:pPr>
            <a:r>
              <a:rPr lang="sv-SE" sz="1600" kern="0" dirty="0">
                <a:latin typeface="Arial" charset="0"/>
              </a:rPr>
              <a:t>Terminal program e.g. Windows Hyper Terminal</a:t>
            </a:r>
          </a:p>
          <a:p>
            <a:pPr marL="342900" indent="-342900" algn="l">
              <a:lnSpc>
                <a:spcPct val="90000"/>
              </a:lnSpc>
              <a:spcBef>
                <a:spcPct val="20000"/>
              </a:spcBef>
              <a:spcAft>
                <a:spcPct val="15000"/>
              </a:spcAft>
              <a:buClr>
                <a:schemeClr val="bg2"/>
              </a:buClr>
              <a:buSzPct val="60000"/>
              <a:buFont typeface="Wingdings" pitchFamily="2" charset="2"/>
              <a:buChar char="l"/>
              <a:defRPr/>
            </a:pPr>
            <a:r>
              <a:rPr lang="sv-SE" sz="1800" kern="0" dirty="0">
                <a:latin typeface="Arial" charset="0"/>
              </a:rPr>
              <a:t>HOST port</a:t>
            </a:r>
            <a:endParaRPr lang="sv-SE" sz="1600" kern="0" dirty="0">
              <a:latin typeface="Arial" charset="0"/>
            </a:endParaRPr>
          </a:p>
          <a:p>
            <a:pPr marL="342900" indent="-342900" algn="l">
              <a:lnSpc>
                <a:spcPct val="90000"/>
              </a:lnSpc>
              <a:spcBef>
                <a:spcPct val="20000"/>
              </a:spcBef>
              <a:spcAft>
                <a:spcPct val="15000"/>
              </a:spcAft>
              <a:buClr>
                <a:schemeClr val="bg2"/>
              </a:buClr>
              <a:buSzPct val="60000"/>
              <a:buFont typeface="Wingdings" pitchFamily="2" charset="2"/>
              <a:buChar char="l"/>
              <a:defRPr/>
            </a:pPr>
            <a:r>
              <a:rPr lang="sv-SE" sz="1800" kern="0" dirty="0">
                <a:latin typeface="Arial" charset="0"/>
              </a:rPr>
              <a:t>Field Bus Port</a:t>
            </a:r>
          </a:p>
          <a:p>
            <a:pPr marL="292100" indent="-292100" algn="l">
              <a:lnSpc>
                <a:spcPct val="90000"/>
              </a:lnSpc>
              <a:spcBef>
                <a:spcPct val="20000"/>
              </a:spcBef>
              <a:spcAft>
                <a:spcPct val="15000"/>
              </a:spcAft>
              <a:buClr>
                <a:schemeClr val="bg2"/>
              </a:buClr>
              <a:defRPr/>
            </a:pPr>
            <a:endParaRPr lang="sv-SE" sz="1600" kern="0" dirty="0">
              <a:latin typeface="Arial" charset="0"/>
            </a:endParaRPr>
          </a:p>
          <a:p>
            <a:pPr marL="749300" lvl="1" indent="-292100" algn="l">
              <a:lnSpc>
                <a:spcPct val="90000"/>
              </a:lnSpc>
              <a:spcBef>
                <a:spcPct val="20000"/>
              </a:spcBef>
              <a:spcAft>
                <a:spcPct val="15000"/>
              </a:spcAft>
              <a:buClr>
                <a:schemeClr val="bg2"/>
              </a:buClr>
              <a:defRPr/>
            </a:pPr>
            <a:endParaRPr lang="sv-SE" sz="1600" kern="0" dirty="0">
              <a:latin typeface="+mn-lt"/>
            </a:endParaRPr>
          </a:p>
          <a:p>
            <a:pPr marL="749300" lvl="1" indent="-292100" algn="l">
              <a:lnSpc>
                <a:spcPct val="90000"/>
              </a:lnSpc>
              <a:spcBef>
                <a:spcPct val="20000"/>
              </a:spcBef>
              <a:spcAft>
                <a:spcPct val="15000"/>
              </a:spcAft>
              <a:buClr>
                <a:schemeClr val="bg2"/>
              </a:buClr>
              <a:buFontTx/>
              <a:buChar char="–"/>
              <a:defRPr/>
            </a:pPr>
            <a:endParaRPr lang="sv-SE" sz="1600" kern="0" dirty="0">
              <a:latin typeface="+mn-lt"/>
            </a:endParaRPr>
          </a:p>
        </p:txBody>
      </p:sp>
      <p:cxnSp>
        <p:nvCxnSpPr>
          <p:cNvPr id="27" name="Straight Connector 26"/>
          <p:cNvCxnSpPr>
            <a:cxnSpLocks noChangeShapeType="1"/>
          </p:cNvCxnSpPr>
          <p:nvPr/>
        </p:nvCxnSpPr>
        <p:spPr bwMode="auto">
          <a:xfrm rot="10800000">
            <a:off x="4643438" y="1714500"/>
            <a:ext cx="1857375" cy="0"/>
          </a:xfrm>
          <a:prstGeom prst="line">
            <a:avLst/>
          </a:prstGeom>
          <a:noFill/>
          <a:ln w="38100" algn="ctr">
            <a:solidFill>
              <a:schemeClr val="accent2"/>
            </a:solidFill>
            <a:round/>
            <a:headEnd/>
            <a:tailEnd/>
          </a:ln>
        </p:spPr>
      </p:cxnSp>
      <p:cxnSp>
        <p:nvCxnSpPr>
          <p:cNvPr id="29" name="Straight Arrow Connector 28"/>
          <p:cNvCxnSpPr>
            <a:cxnSpLocks noChangeShapeType="1"/>
          </p:cNvCxnSpPr>
          <p:nvPr/>
        </p:nvCxnSpPr>
        <p:spPr bwMode="auto">
          <a:xfrm rot="5400000">
            <a:off x="3715544" y="2642394"/>
            <a:ext cx="1857375" cy="1587"/>
          </a:xfrm>
          <a:prstGeom prst="straightConnector1">
            <a:avLst/>
          </a:prstGeom>
          <a:noFill/>
          <a:ln w="38100" algn="ctr">
            <a:solidFill>
              <a:schemeClr val="accent2"/>
            </a:solidFill>
            <a:round/>
            <a:headEnd/>
            <a:tailEnd type="arrow" w="med" len="med"/>
          </a:ln>
        </p:spPr>
      </p:cxnSp>
      <p:cxnSp>
        <p:nvCxnSpPr>
          <p:cNvPr id="38" name="Straight Connector 37"/>
          <p:cNvCxnSpPr>
            <a:cxnSpLocks noChangeShapeType="1"/>
          </p:cNvCxnSpPr>
          <p:nvPr/>
        </p:nvCxnSpPr>
        <p:spPr bwMode="auto">
          <a:xfrm rot="10800000">
            <a:off x="5000625" y="2786063"/>
            <a:ext cx="1500188" cy="0"/>
          </a:xfrm>
          <a:prstGeom prst="line">
            <a:avLst/>
          </a:prstGeom>
          <a:noFill/>
          <a:ln w="38100" algn="ctr">
            <a:solidFill>
              <a:schemeClr val="accent2"/>
            </a:solidFill>
            <a:round/>
            <a:headEnd/>
            <a:tailEnd/>
          </a:ln>
        </p:spPr>
      </p:cxnSp>
      <p:cxnSp>
        <p:nvCxnSpPr>
          <p:cNvPr id="40" name="Straight Arrow Connector 39"/>
          <p:cNvCxnSpPr>
            <a:cxnSpLocks noChangeShapeType="1"/>
          </p:cNvCxnSpPr>
          <p:nvPr/>
        </p:nvCxnSpPr>
        <p:spPr bwMode="auto">
          <a:xfrm rot="5400000">
            <a:off x="4608513" y="3178175"/>
            <a:ext cx="785812" cy="1588"/>
          </a:xfrm>
          <a:prstGeom prst="straightConnector1">
            <a:avLst/>
          </a:prstGeom>
          <a:noFill/>
          <a:ln w="38100" algn="ctr">
            <a:solidFill>
              <a:schemeClr val="accent2"/>
            </a:solidFill>
            <a:round/>
            <a:headEnd/>
            <a:tailEnd type="arrow" w="med" len="med"/>
          </a:ln>
        </p:spPr>
      </p:cxn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23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23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723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723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2390" grpId="0" animBg="1"/>
      <p:bldP spid="27239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410" name="Rectangle 14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sv-SE" dirty="0" smtClean="0"/>
              <a:t>2175 Ports</a:t>
            </a:r>
            <a:endParaRPr lang="en-US" dirty="0" smtClean="0"/>
          </a:p>
        </p:txBody>
      </p:sp>
      <p:pic>
        <p:nvPicPr>
          <p:cNvPr id="35843" name="Picture 150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571500" y="1143000"/>
            <a:ext cx="8143875" cy="3073400"/>
          </a:xfrm>
        </p:spPr>
      </p:pic>
      <p:graphicFrame>
        <p:nvGraphicFramePr>
          <p:cNvPr id="267447" name="Group 183"/>
          <p:cNvGraphicFramePr>
            <a:graphicFrameLocks noGrp="1"/>
          </p:cNvGraphicFramePr>
          <p:nvPr>
            <p:ph sz="half" idx="2"/>
          </p:nvPr>
        </p:nvGraphicFramePr>
        <p:xfrm>
          <a:off x="571500" y="4429125"/>
          <a:ext cx="3025775" cy="1583840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1019175"/>
                <a:gridCol w="2006600"/>
              </a:tblGrid>
              <a:tr h="31908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15000"/>
                        </a:spcAft>
                        <a:buClr>
                          <a:srgbClr val="6698FE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sv-SE" sz="16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Ports</a:t>
                      </a: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5271" marR="95271" marT="47636" marB="47636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15000"/>
                        </a:spcAft>
                        <a:buClr>
                          <a:srgbClr val="6698FE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sv-SE" sz="16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Type</a:t>
                      </a: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5271" marR="95271" marT="47636" marB="47636" horzOverflow="overflow"/>
                </a:tc>
              </a:tr>
              <a:tr h="31908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15000"/>
                        </a:spcAft>
                        <a:buClr>
                          <a:srgbClr val="6698FE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sv-SE" sz="12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8-32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5271" marR="95271" marT="47636" marB="47636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15000"/>
                        </a:spcAft>
                        <a:buClr>
                          <a:srgbClr val="6698FE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sv-SE" sz="12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Host / Field Bus Ports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5271" marR="95271" marT="47636" marB="47636" horzOverflow="overflow"/>
                </a:tc>
              </a:tr>
              <a:tr h="20161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15000"/>
                        </a:spcAft>
                        <a:buClr>
                          <a:srgbClr val="6698FE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sv-SE" sz="12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T1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5271" marR="95271" marT="47636" marB="47636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15000"/>
                        </a:spcAft>
                        <a:buClr>
                          <a:srgbClr val="6698FE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sv-SE" sz="12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Reserved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5271" marR="95271" marT="47636" marB="47636" horzOverflow="overflow"/>
                </a:tc>
              </a:tr>
              <a:tr h="26035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15000"/>
                        </a:spcAft>
                        <a:buClr>
                          <a:srgbClr val="6698FE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sv-SE" sz="12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TERM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5271" marR="95271" marT="47636" marB="47636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15000"/>
                        </a:spcAft>
                        <a:buClr>
                          <a:srgbClr val="6698FE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sv-SE" sz="12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Engineering Port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5271" marR="95271" marT="47636" marB="47636" horzOverflow="overflow"/>
                </a:tc>
              </a:tr>
              <a:tr h="42545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15000"/>
                        </a:spcAft>
                        <a:buClr>
                          <a:srgbClr val="6698FE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sv-SE" sz="12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ETHERNET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5271" marR="95271" marT="47636" marB="47636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15000"/>
                        </a:spcAft>
                        <a:buClr>
                          <a:srgbClr val="6698FE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sv-SE" sz="12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ETHERNET Configuration Port</a:t>
                      </a: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5271" marR="95271" marT="47636" marB="47636" horzOverflow="overflow"/>
                </a:tc>
              </a:tr>
            </a:tbl>
          </a:graphicData>
        </a:graphic>
      </p:graphicFrame>
      <p:cxnSp>
        <p:nvCxnSpPr>
          <p:cNvPr id="10" name="Straight Arrow Connector 9"/>
          <p:cNvCxnSpPr>
            <a:cxnSpLocks noChangeShapeType="1"/>
          </p:cNvCxnSpPr>
          <p:nvPr/>
        </p:nvCxnSpPr>
        <p:spPr bwMode="auto">
          <a:xfrm>
            <a:off x="6357938" y="2500313"/>
            <a:ext cx="1643062" cy="1587"/>
          </a:xfrm>
          <a:prstGeom prst="straightConnector1">
            <a:avLst/>
          </a:prstGeom>
          <a:noFill/>
          <a:ln w="38100" algn="ctr">
            <a:solidFill>
              <a:schemeClr val="accent2"/>
            </a:solidFill>
            <a:round/>
            <a:headEnd/>
            <a:tailEnd type="arrow" w="med" len="med"/>
          </a:ln>
        </p:spPr>
      </p:cxnSp>
      <p:cxnSp>
        <p:nvCxnSpPr>
          <p:cNvPr id="12" name="Straight Connector 11"/>
          <p:cNvCxnSpPr>
            <a:cxnSpLocks noChangeShapeType="1"/>
          </p:cNvCxnSpPr>
          <p:nvPr/>
        </p:nvCxnSpPr>
        <p:spPr bwMode="auto">
          <a:xfrm>
            <a:off x="3571875" y="4929188"/>
            <a:ext cx="1500188" cy="0"/>
          </a:xfrm>
          <a:prstGeom prst="line">
            <a:avLst/>
          </a:prstGeom>
          <a:noFill/>
          <a:ln w="38100" algn="ctr">
            <a:solidFill>
              <a:schemeClr val="accent2"/>
            </a:solidFill>
            <a:round/>
            <a:headEnd/>
            <a:tailEnd/>
          </a:ln>
        </p:spPr>
      </p:cxnSp>
      <p:cxnSp>
        <p:nvCxnSpPr>
          <p:cNvPr id="14" name="Straight Connector 13"/>
          <p:cNvCxnSpPr>
            <a:cxnSpLocks noChangeShapeType="1"/>
          </p:cNvCxnSpPr>
          <p:nvPr/>
        </p:nvCxnSpPr>
        <p:spPr bwMode="auto">
          <a:xfrm rot="5400000">
            <a:off x="5000625" y="3857626"/>
            <a:ext cx="2714625" cy="0"/>
          </a:xfrm>
          <a:prstGeom prst="line">
            <a:avLst/>
          </a:prstGeom>
          <a:noFill/>
          <a:ln w="38100" algn="ctr">
            <a:solidFill>
              <a:schemeClr val="accent2"/>
            </a:solidFill>
            <a:round/>
            <a:headEnd/>
            <a:tailEnd/>
          </a:ln>
        </p:spPr>
      </p:cxnSp>
      <p:cxnSp>
        <p:nvCxnSpPr>
          <p:cNvPr id="15" name="Straight Connector 14"/>
          <p:cNvCxnSpPr>
            <a:cxnSpLocks noChangeShapeType="1"/>
          </p:cNvCxnSpPr>
          <p:nvPr/>
        </p:nvCxnSpPr>
        <p:spPr bwMode="auto">
          <a:xfrm>
            <a:off x="3571875" y="5214938"/>
            <a:ext cx="2786063" cy="0"/>
          </a:xfrm>
          <a:prstGeom prst="line">
            <a:avLst/>
          </a:prstGeom>
          <a:noFill/>
          <a:ln w="38100" algn="ctr">
            <a:solidFill>
              <a:schemeClr val="accent2"/>
            </a:solidFill>
            <a:round/>
            <a:headEnd/>
            <a:tailEnd/>
          </a:ln>
        </p:spPr>
      </p:cxnSp>
      <p:cxnSp>
        <p:nvCxnSpPr>
          <p:cNvPr id="19" name="Straight Arrow Connector 18"/>
          <p:cNvCxnSpPr>
            <a:cxnSpLocks noChangeShapeType="1"/>
          </p:cNvCxnSpPr>
          <p:nvPr/>
        </p:nvCxnSpPr>
        <p:spPr bwMode="auto">
          <a:xfrm rot="5400000" flipH="1" flipV="1">
            <a:off x="4107657" y="3964781"/>
            <a:ext cx="1930400" cy="1587"/>
          </a:xfrm>
          <a:prstGeom prst="straightConnector1">
            <a:avLst/>
          </a:prstGeom>
          <a:noFill/>
          <a:ln w="38100" algn="ctr">
            <a:solidFill>
              <a:schemeClr val="accent2"/>
            </a:solidFill>
            <a:round/>
            <a:headEnd/>
            <a:tailEnd type="arrow" w="med" len="med"/>
          </a:ln>
        </p:spPr>
      </p:cxnSp>
      <p:cxnSp>
        <p:nvCxnSpPr>
          <p:cNvPr id="20" name="Straight Connector 19"/>
          <p:cNvCxnSpPr>
            <a:cxnSpLocks noChangeShapeType="1"/>
          </p:cNvCxnSpPr>
          <p:nvPr/>
        </p:nvCxnSpPr>
        <p:spPr bwMode="auto">
          <a:xfrm>
            <a:off x="3571875" y="5500688"/>
            <a:ext cx="3357563" cy="0"/>
          </a:xfrm>
          <a:prstGeom prst="line">
            <a:avLst/>
          </a:prstGeom>
          <a:noFill/>
          <a:ln w="38100" algn="ctr">
            <a:solidFill>
              <a:schemeClr val="accent2"/>
            </a:solidFill>
            <a:round/>
            <a:headEnd/>
            <a:tailEnd/>
          </a:ln>
        </p:spPr>
      </p:cxnSp>
      <p:cxnSp>
        <p:nvCxnSpPr>
          <p:cNvPr id="25" name="Straight Connector 24"/>
          <p:cNvCxnSpPr>
            <a:cxnSpLocks noChangeShapeType="1"/>
          </p:cNvCxnSpPr>
          <p:nvPr/>
        </p:nvCxnSpPr>
        <p:spPr bwMode="auto">
          <a:xfrm rot="5400000">
            <a:off x="5750719" y="4321969"/>
            <a:ext cx="2357438" cy="0"/>
          </a:xfrm>
          <a:prstGeom prst="line">
            <a:avLst/>
          </a:prstGeom>
          <a:noFill/>
          <a:ln w="38100" algn="ctr">
            <a:solidFill>
              <a:schemeClr val="accent2"/>
            </a:solidFill>
            <a:round/>
            <a:headEnd/>
            <a:tailEnd/>
          </a:ln>
        </p:spPr>
      </p:cxnSp>
      <p:cxnSp>
        <p:nvCxnSpPr>
          <p:cNvPr id="27" name="Straight Arrow Connector 26"/>
          <p:cNvCxnSpPr>
            <a:cxnSpLocks noChangeShapeType="1"/>
          </p:cNvCxnSpPr>
          <p:nvPr/>
        </p:nvCxnSpPr>
        <p:spPr bwMode="auto">
          <a:xfrm>
            <a:off x="6929438" y="3143250"/>
            <a:ext cx="1071562" cy="1588"/>
          </a:xfrm>
          <a:prstGeom prst="straightConnector1">
            <a:avLst/>
          </a:prstGeom>
          <a:noFill/>
          <a:ln w="38100" algn="ctr">
            <a:solidFill>
              <a:schemeClr val="accent2"/>
            </a:solidFill>
            <a:round/>
            <a:headEnd/>
            <a:tailEnd type="arrow" w="med" len="med"/>
          </a:ln>
        </p:spPr>
      </p:cxnSp>
      <p:cxnSp>
        <p:nvCxnSpPr>
          <p:cNvPr id="30" name="Straight Arrow Connector 29"/>
          <p:cNvCxnSpPr>
            <a:cxnSpLocks noChangeShapeType="1"/>
          </p:cNvCxnSpPr>
          <p:nvPr/>
        </p:nvCxnSpPr>
        <p:spPr bwMode="auto">
          <a:xfrm>
            <a:off x="7429500" y="3714750"/>
            <a:ext cx="571500" cy="1588"/>
          </a:xfrm>
          <a:prstGeom prst="straightConnector1">
            <a:avLst/>
          </a:prstGeom>
          <a:noFill/>
          <a:ln w="38100" algn="ctr">
            <a:solidFill>
              <a:schemeClr val="accent2"/>
            </a:solidFill>
            <a:round/>
            <a:headEnd/>
            <a:tailEnd type="arrow" w="med" len="med"/>
          </a:ln>
        </p:spPr>
      </p:cxnSp>
      <p:cxnSp>
        <p:nvCxnSpPr>
          <p:cNvPr id="34" name="Straight Connector 33"/>
          <p:cNvCxnSpPr>
            <a:cxnSpLocks noChangeShapeType="1"/>
          </p:cNvCxnSpPr>
          <p:nvPr/>
        </p:nvCxnSpPr>
        <p:spPr bwMode="auto">
          <a:xfrm>
            <a:off x="3571875" y="5786438"/>
            <a:ext cx="3857625" cy="0"/>
          </a:xfrm>
          <a:prstGeom prst="line">
            <a:avLst/>
          </a:prstGeom>
          <a:noFill/>
          <a:ln w="38100" algn="ctr">
            <a:solidFill>
              <a:schemeClr val="accent2"/>
            </a:solidFill>
            <a:round/>
            <a:headEnd/>
            <a:tailEnd/>
          </a:ln>
        </p:spPr>
      </p:cxnSp>
      <p:cxnSp>
        <p:nvCxnSpPr>
          <p:cNvPr id="37" name="Straight Connector 36"/>
          <p:cNvCxnSpPr>
            <a:cxnSpLocks noChangeShapeType="1"/>
          </p:cNvCxnSpPr>
          <p:nvPr/>
        </p:nvCxnSpPr>
        <p:spPr bwMode="auto">
          <a:xfrm rot="5400000">
            <a:off x="6393656" y="4750594"/>
            <a:ext cx="2071688" cy="0"/>
          </a:xfrm>
          <a:prstGeom prst="line">
            <a:avLst/>
          </a:prstGeom>
          <a:noFill/>
          <a:ln w="38100" algn="ctr">
            <a:solidFill>
              <a:schemeClr val="accent2"/>
            </a:solidFill>
            <a:round/>
            <a:headEnd/>
            <a:tailEnd/>
          </a:ln>
        </p:spPr>
      </p:cxn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sv-SE" dirty="0" smtClean="0"/>
              <a:t>2165/75 Modules</a:t>
            </a:r>
            <a:endParaRPr lang="sv-SE" dirty="0"/>
          </a:p>
        </p:txBody>
      </p:sp>
      <p:sp>
        <p:nvSpPr>
          <p:cNvPr id="36867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sv-SE" sz="2000" smtClean="0"/>
              <a:t>Field Interface Modules</a:t>
            </a:r>
          </a:p>
          <a:p>
            <a:pPr lvl="1"/>
            <a:r>
              <a:rPr lang="sv-SE" sz="1800" smtClean="0"/>
              <a:t>Provides electrical interface to field bus</a:t>
            </a:r>
          </a:p>
          <a:p>
            <a:pPr lvl="1"/>
            <a:r>
              <a:rPr lang="sv-SE" sz="1800" smtClean="0"/>
              <a:t>Connected directly on the motherboard</a:t>
            </a:r>
          </a:p>
          <a:p>
            <a:r>
              <a:rPr lang="sv-SE" sz="2000" smtClean="0"/>
              <a:t>Available electrical interfaces</a:t>
            </a:r>
          </a:p>
          <a:p>
            <a:pPr lvl="1"/>
            <a:r>
              <a:rPr lang="sv-SE" sz="1800" smtClean="0"/>
              <a:t>RS232, 422, 485</a:t>
            </a:r>
          </a:p>
          <a:p>
            <a:pPr lvl="1"/>
            <a:r>
              <a:rPr lang="sv-SE" sz="1800" smtClean="0"/>
              <a:t>Enraf Bi Phase Mark</a:t>
            </a:r>
          </a:p>
          <a:p>
            <a:pPr lvl="1"/>
            <a:r>
              <a:rPr lang="sv-SE" sz="1800" smtClean="0"/>
              <a:t>Rosemount TRL/2</a:t>
            </a:r>
          </a:p>
          <a:p>
            <a:pPr lvl="1"/>
            <a:r>
              <a:rPr lang="sv-SE" sz="1800" smtClean="0"/>
              <a:t>Whessoe Current Loop</a:t>
            </a:r>
          </a:p>
          <a:p>
            <a:r>
              <a:rPr lang="sv-SE" sz="2000" smtClean="0"/>
              <a:t>Field Isolation Module</a:t>
            </a:r>
          </a:p>
          <a:p>
            <a:pPr lvl="1"/>
            <a:r>
              <a:rPr lang="sv-SE" sz="1800" smtClean="0"/>
              <a:t>Provides electrical isolation</a:t>
            </a:r>
          </a:p>
          <a:p>
            <a:pPr lvl="1"/>
            <a:r>
              <a:rPr lang="sv-SE" sz="1800" smtClean="0"/>
              <a:t>Transient  protection</a:t>
            </a:r>
          </a:p>
          <a:p>
            <a:pPr lvl="1"/>
            <a:endParaRPr lang="sv-SE" sz="1800" smtClean="0"/>
          </a:p>
        </p:txBody>
      </p:sp>
      <p:sp>
        <p:nvSpPr>
          <p:cNvPr id="36868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97B5BDA4-C420-457B-BBAE-58B5B7718808}" type="slidenum">
              <a:rPr lang="en-US" smtClean="0">
                <a:latin typeface="Arial" pitchFamily="34" charset="0"/>
              </a:rPr>
              <a:pPr/>
              <a:t>19</a:t>
            </a:fld>
            <a:endParaRPr lang="en-US" smtClean="0">
              <a:latin typeface="Arial" pitchFamily="34" charset="0"/>
            </a:endParaRPr>
          </a:p>
        </p:txBody>
      </p:sp>
      <p:pic>
        <p:nvPicPr>
          <p:cNvPr id="36869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5072063" y="1214438"/>
            <a:ext cx="3714750" cy="3065462"/>
          </a:xfrm>
        </p:spPr>
      </p:pic>
      <p:pic>
        <p:nvPicPr>
          <p:cNvPr id="36870" name="Picture 8"/>
          <p:cNvPicPr>
            <a:picLocks noGrp="1" noChangeAspect="1" noChangeArrowheads="1"/>
          </p:cNvPicPr>
          <p:nvPr>
            <p:ph sz="quarter" idx="4294967295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4500563" y="3929063"/>
            <a:ext cx="2562225" cy="2022475"/>
          </a:xfr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9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580112" y="3041240"/>
            <a:ext cx="3078858" cy="26200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65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B07A4664-6B17-4CFF-AF91-18A499B501A6}" type="slidenum">
              <a:rPr lang="en-US" smtClean="0">
                <a:latin typeface="Arial" pitchFamily="34" charset="0"/>
              </a:rPr>
              <a:pPr/>
              <a:t>2</a:t>
            </a:fld>
            <a:endParaRPr lang="en-US" smtClean="0">
              <a:latin typeface="Arial" pitchFamily="34" charset="0"/>
            </a:endParaRPr>
          </a:p>
        </p:txBody>
      </p:sp>
      <p:sp>
        <p:nvSpPr>
          <p:cNvPr id="57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sv-SE" dirty="0" smtClean="0"/>
              <a:t>Lesson Goal</a:t>
            </a:r>
          </a:p>
        </p:txBody>
      </p:sp>
      <p:sp>
        <p:nvSpPr>
          <p:cNvPr id="27652" name="Rectangle 11"/>
          <p:cNvSpPr>
            <a:spLocks noGrp="1" noChangeArrowheads="1"/>
          </p:cNvSpPr>
          <p:nvPr>
            <p:ph idx="1"/>
          </p:nvPr>
        </p:nvSpPr>
        <p:spPr>
          <a:xfrm>
            <a:off x="571500" y="1206500"/>
            <a:ext cx="8248972" cy="4546600"/>
          </a:xfrm>
        </p:spPr>
        <p:txBody>
          <a:bodyPr/>
          <a:lstStyle/>
          <a:p>
            <a:pPr>
              <a:buFont typeface="Wingdings" pitchFamily="2" charset="2"/>
              <a:buNone/>
            </a:pPr>
            <a:r>
              <a:rPr lang="en-US" sz="2400" dirty="0" smtClean="0"/>
              <a:t>In this presentation:</a:t>
            </a:r>
          </a:p>
          <a:p>
            <a:r>
              <a:rPr lang="en-US" sz="2400" dirty="0" smtClean="0"/>
              <a:t>2160 Field Communication Unit</a:t>
            </a:r>
          </a:p>
          <a:p>
            <a:pPr lvl="1"/>
            <a:r>
              <a:rPr lang="en-US" sz="2000" dirty="0" smtClean="0"/>
              <a:t>Hardware, Functions, Communication, Write Protection and Reset, Default Database load, Slave database.</a:t>
            </a:r>
          </a:p>
          <a:p>
            <a:r>
              <a:rPr lang="sv-SE" sz="2400" dirty="0" smtClean="0"/>
              <a:t>2165/2175 Field Communication Unit</a:t>
            </a:r>
          </a:p>
          <a:p>
            <a:r>
              <a:rPr lang="sv-SE" sz="2400" dirty="0" smtClean="0"/>
              <a:t>Labwork</a:t>
            </a:r>
          </a:p>
          <a:p>
            <a:pPr lvl="1"/>
            <a:r>
              <a:rPr lang="en-US" sz="2000" dirty="0" smtClean="0"/>
              <a:t>Configure 2160 Field Communication </a:t>
            </a:r>
            <a:br>
              <a:rPr lang="en-US" sz="2000" dirty="0" smtClean="0"/>
            </a:br>
            <a:r>
              <a:rPr lang="en-US" sz="2000" dirty="0" smtClean="0"/>
              <a:t>Unit Slave database</a:t>
            </a:r>
          </a:p>
        </p:txBody>
      </p:sp>
    </p:spTree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sv-SE" dirty="0" smtClean="0"/>
              <a:t>2165/75 drivers</a:t>
            </a:r>
            <a:endParaRPr lang="sv-SE" dirty="0"/>
          </a:p>
        </p:txBody>
      </p:sp>
      <p:sp>
        <p:nvSpPr>
          <p:cNvPr id="37891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AE973548-C024-405A-B65F-FCBD7F7EFD25}" type="slidenum">
              <a:rPr lang="en-US" smtClean="0">
                <a:latin typeface="Arial" pitchFamily="34" charset="0"/>
              </a:rPr>
              <a:pPr/>
              <a:t>20</a:t>
            </a:fld>
            <a:endParaRPr lang="en-US" smtClean="0">
              <a:latin typeface="Arial" pitchFamily="34" charset="0"/>
            </a:endParaRPr>
          </a:p>
        </p:txBody>
      </p:sp>
      <p:sp>
        <p:nvSpPr>
          <p:cNvPr id="37892" name="Content Placeholder 7"/>
          <p:cNvSpPr>
            <a:spLocks noGrp="1"/>
          </p:cNvSpPr>
          <p:nvPr>
            <p:ph sz="half" idx="1"/>
          </p:nvPr>
        </p:nvSpPr>
        <p:spPr>
          <a:xfrm>
            <a:off x="571500" y="1206500"/>
            <a:ext cx="2928938" cy="4546600"/>
          </a:xfrm>
        </p:spPr>
        <p:txBody>
          <a:bodyPr/>
          <a:lstStyle/>
          <a:p>
            <a:pPr>
              <a:buFont typeface="Wingdings" pitchFamily="2" charset="2"/>
              <a:buNone/>
            </a:pPr>
            <a:r>
              <a:rPr lang="sv-SE" sz="2000" b="1" smtClean="0"/>
              <a:t>Field Buses</a:t>
            </a:r>
          </a:p>
          <a:p>
            <a:r>
              <a:rPr lang="sv-SE" sz="1800" smtClean="0"/>
              <a:t>Rosemount FCU/FBM</a:t>
            </a:r>
          </a:p>
          <a:p>
            <a:pPr lvl="1"/>
            <a:r>
              <a:rPr lang="sv-SE" sz="1600" smtClean="0"/>
              <a:t>TRL2/Rex System</a:t>
            </a:r>
          </a:p>
          <a:p>
            <a:r>
              <a:rPr lang="sv-SE" sz="2000" smtClean="0"/>
              <a:t>Enraf CIU/BPM</a:t>
            </a:r>
          </a:p>
          <a:p>
            <a:pPr lvl="1"/>
            <a:r>
              <a:rPr lang="sv-SE" sz="1600" smtClean="0"/>
              <a:t>802/811/813 GPP Servo</a:t>
            </a:r>
          </a:p>
          <a:p>
            <a:pPr lvl="1"/>
            <a:r>
              <a:rPr lang="sv-SE" sz="1600" smtClean="0"/>
              <a:t>811/813/854 GPU Servo</a:t>
            </a:r>
          </a:p>
          <a:p>
            <a:pPr lvl="1"/>
            <a:r>
              <a:rPr lang="sv-SE" sz="1600" smtClean="0"/>
              <a:t>873/971/973 GPU RTG</a:t>
            </a:r>
          </a:p>
          <a:p>
            <a:r>
              <a:rPr lang="sv-SE" sz="2000" smtClean="0"/>
              <a:t>Krohne</a:t>
            </a:r>
          </a:p>
          <a:p>
            <a:pPr lvl="1"/>
            <a:r>
              <a:rPr lang="sv-SE" sz="1600" smtClean="0"/>
              <a:t>BM70 RTG</a:t>
            </a:r>
          </a:p>
          <a:p>
            <a:r>
              <a:rPr lang="sv-SE" sz="2000" smtClean="0"/>
              <a:t>Whessoe WM500</a:t>
            </a:r>
          </a:p>
          <a:p>
            <a:pPr lvl="1"/>
            <a:r>
              <a:rPr lang="sv-SE" sz="1600" smtClean="0"/>
              <a:t>1071 Outstation</a:t>
            </a:r>
          </a:p>
          <a:p>
            <a:pPr lvl="1"/>
            <a:r>
              <a:rPr lang="sv-SE" sz="1600" smtClean="0"/>
              <a:t>1311 Transmitter</a:t>
            </a:r>
          </a:p>
          <a:p>
            <a:pPr lvl="1"/>
            <a:r>
              <a:rPr lang="sv-SE" sz="1600" smtClean="0"/>
              <a:t>1140 Servo</a:t>
            </a:r>
          </a:p>
          <a:p>
            <a:pPr lvl="1"/>
            <a:endParaRPr lang="sv-SE" sz="1600" smtClean="0"/>
          </a:p>
        </p:txBody>
      </p:sp>
      <p:sp>
        <p:nvSpPr>
          <p:cNvPr id="37893" name="Content Placeholder 7"/>
          <p:cNvSpPr>
            <a:spLocks noGrp="1"/>
          </p:cNvSpPr>
          <p:nvPr>
            <p:ph sz="half" idx="1"/>
          </p:nvPr>
        </p:nvSpPr>
        <p:spPr>
          <a:xfrm>
            <a:off x="3357563" y="1206500"/>
            <a:ext cx="2714625" cy="5222875"/>
          </a:xfrm>
        </p:spPr>
        <p:txBody>
          <a:bodyPr/>
          <a:lstStyle/>
          <a:p>
            <a:endParaRPr lang="sv-SE" sz="1800" smtClean="0"/>
          </a:p>
          <a:p>
            <a:r>
              <a:rPr lang="sv-SE" sz="1800" smtClean="0"/>
              <a:t>Whessoe WM550</a:t>
            </a:r>
          </a:p>
          <a:p>
            <a:pPr lvl="1"/>
            <a:r>
              <a:rPr lang="sv-SE" sz="1600" smtClean="0"/>
              <a:t>1315 Transmitter</a:t>
            </a:r>
          </a:p>
          <a:p>
            <a:pPr lvl="1"/>
            <a:r>
              <a:rPr lang="sv-SE" sz="1600" smtClean="0"/>
              <a:t>ITG 50/60/70 servo</a:t>
            </a:r>
          </a:p>
          <a:p>
            <a:r>
              <a:rPr lang="sv-SE" sz="1800" smtClean="0"/>
              <a:t>Motherwell 4000/2800</a:t>
            </a:r>
          </a:p>
          <a:p>
            <a:pPr lvl="1"/>
            <a:r>
              <a:rPr lang="sv-SE" sz="1600" smtClean="0"/>
              <a:t>2800 Servo</a:t>
            </a:r>
          </a:p>
          <a:p>
            <a:r>
              <a:rPr lang="sv-SE" sz="1800" smtClean="0"/>
              <a:t>Varec</a:t>
            </a:r>
            <a:endParaRPr lang="sv-SE" sz="2000" smtClean="0"/>
          </a:p>
          <a:p>
            <a:pPr lvl="1"/>
            <a:r>
              <a:rPr lang="sv-SE" sz="1600" smtClean="0"/>
              <a:t>1800</a:t>
            </a:r>
          </a:p>
          <a:p>
            <a:pPr lvl="1"/>
            <a:r>
              <a:rPr lang="sv-SE" sz="1600" smtClean="0"/>
              <a:t>1900</a:t>
            </a:r>
          </a:p>
          <a:p>
            <a:r>
              <a:rPr lang="sv-SE" sz="1800" smtClean="0"/>
              <a:t>GPE</a:t>
            </a:r>
          </a:p>
          <a:p>
            <a:r>
              <a:rPr lang="sv-SE" sz="1800" smtClean="0"/>
              <a:t>Modbus Master</a:t>
            </a:r>
          </a:p>
        </p:txBody>
      </p:sp>
      <p:sp>
        <p:nvSpPr>
          <p:cNvPr id="37894" name="Content Placeholder 7"/>
          <p:cNvSpPr>
            <a:spLocks noGrp="1"/>
          </p:cNvSpPr>
          <p:nvPr>
            <p:ph sz="half" idx="1"/>
          </p:nvPr>
        </p:nvSpPr>
        <p:spPr>
          <a:xfrm>
            <a:off x="6000750" y="1206500"/>
            <a:ext cx="2857500" cy="4546600"/>
          </a:xfrm>
        </p:spPr>
        <p:txBody>
          <a:bodyPr/>
          <a:lstStyle/>
          <a:p>
            <a:pPr>
              <a:buFont typeface="Wingdings" pitchFamily="2" charset="2"/>
              <a:buNone/>
            </a:pPr>
            <a:r>
              <a:rPr lang="sv-SE" sz="2000" b="1" smtClean="0"/>
              <a:t>Hosts</a:t>
            </a:r>
          </a:p>
          <a:p>
            <a:r>
              <a:rPr lang="sv-SE" sz="1800" smtClean="0"/>
              <a:t>TankMaster</a:t>
            </a:r>
          </a:p>
          <a:p>
            <a:r>
              <a:rPr lang="sv-SE" sz="1800" smtClean="0"/>
              <a:t>Enraf CIU 858 Slave</a:t>
            </a:r>
          </a:p>
          <a:p>
            <a:pPr lvl="1"/>
            <a:r>
              <a:rPr lang="sv-SE" sz="1600" smtClean="0"/>
              <a:t>Emulates CIU 8508</a:t>
            </a:r>
          </a:p>
          <a:p>
            <a:r>
              <a:rPr lang="sv-SE" sz="2000" smtClean="0"/>
              <a:t>Enraf ENTIS XL</a:t>
            </a:r>
          </a:p>
          <a:p>
            <a:r>
              <a:rPr lang="sv-SE" sz="2000" smtClean="0"/>
              <a:t>Enraf MICROLECT</a:t>
            </a:r>
          </a:p>
          <a:p>
            <a:r>
              <a:rPr lang="sv-SE" sz="2000" smtClean="0"/>
              <a:t>FoxBoro I/A</a:t>
            </a:r>
          </a:p>
          <a:p>
            <a:r>
              <a:rPr lang="sv-SE" sz="2000" smtClean="0"/>
              <a:t>Modbus Slave</a:t>
            </a:r>
          </a:p>
        </p:txBody>
      </p:sp>
      <p:pic>
        <p:nvPicPr>
          <p:cNvPr id="3789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57563" y="5715000"/>
            <a:ext cx="2524125" cy="733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7896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00563" y="5286375"/>
            <a:ext cx="1400175" cy="314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35"/>
          <p:cNvPicPr>
            <a:picLocks noGrp="1" noChangeAspect="1" noChangeArrowheads="1"/>
          </p:cNvPicPr>
          <p:nvPr>
            <p:ph sz="half" idx="1"/>
          </p:nvPr>
        </p:nvPicPr>
        <p:blipFill>
          <a:blip r:embed="rId4" cstate="print"/>
          <a:srcRect/>
          <a:stretch>
            <a:fillRect/>
          </a:stretch>
        </p:blipFill>
        <p:spPr>
          <a:xfrm>
            <a:off x="3429000" y="5286375"/>
            <a:ext cx="992188" cy="274638"/>
          </a:xfrm>
          <a:noFill/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sv-SE" dirty="0" smtClean="0"/>
              <a:t>PreConfiguration</a:t>
            </a:r>
            <a:endParaRPr lang="sv-SE" dirty="0"/>
          </a:p>
        </p:txBody>
      </p:sp>
      <p:sp>
        <p:nvSpPr>
          <p:cNvPr id="38915" name="Content Placeholder 2"/>
          <p:cNvSpPr>
            <a:spLocks noGrp="1"/>
          </p:cNvSpPr>
          <p:nvPr>
            <p:ph sz="half" idx="1"/>
          </p:nvPr>
        </p:nvSpPr>
        <p:spPr>
          <a:xfrm>
            <a:off x="571500" y="1206500"/>
            <a:ext cx="4095750" cy="4670772"/>
          </a:xfrm>
        </p:spPr>
        <p:txBody>
          <a:bodyPr/>
          <a:lstStyle/>
          <a:p>
            <a:pPr>
              <a:buFont typeface="Wingdings" pitchFamily="2" charset="2"/>
              <a:buNone/>
            </a:pPr>
            <a:r>
              <a:rPr lang="sv-SE" sz="2000" dirty="0" smtClean="0"/>
              <a:t>2165/75 can be pre-configured at factory</a:t>
            </a:r>
          </a:p>
          <a:p>
            <a:r>
              <a:rPr lang="sv-SE" sz="1800" dirty="0" smtClean="0"/>
              <a:t>FCU type/ports</a:t>
            </a:r>
          </a:p>
          <a:p>
            <a:pPr lvl="1"/>
            <a:r>
              <a:rPr lang="sv-SE" sz="1400" dirty="0" smtClean="0"/>
              <a:t>2165/10</a:t>
            </a:r>
          </a:p>
          <a:p>
            <a:r>
              <a:rPr lang="sv-SE" sz="1800" dirty="0" smtClean="0"/>
              <a:t>Gauge/Devices/Hosts</a:t>
            </a:r>
          </a:p>
          <a:p>
            <a:pPr lvl="1"/>
            <a:r>
              <a:rPr lang="sv-SE" sz="1400" dirty="0" smtClean="0"/>
              <a:t>50 Enraf 873, 10 REX, TM</a:t>
            </a:r>
          </a:p>
          <a:p>
            <a:r>
              <a:rPr lang="sv-SE" sz="1800" dirty="0" smtClean="0"/>
              <a:t>Protocol Setting</a:t>
            </a:r>
          </a:p>
          <a:p>
            <a:pPr lvl="1"/>
            <a:r>
              <a:rPr lang="sv-SE" sz="1400" dirty="0" smtClean="0"/>
              <a:t>Enraf: GPU 1200,O,7,2</a:t>
            </a:r>
          </a:p>
          <a:p>
            <a:pPr lvl="1"/>
            <a:r>
              <a:rPr lang="sv-SE" sz="1400" dirty="0" smtClean="0"/>
              <a:t>REX/Raptor: TRL/2 4800,N,8,1</a:t>
            </a:r>
          </a:p>
          <a:p>
            <a:r>
              <a:rPr lang="sv-SE" sz="1800" dirty="0" smtClean="0"/>
              <a:t>Gauge/Device addresses:</a:t>
            </a:r>
          </a:p>
          <a:p>
            <a:pPr lvl="1"/>
            <a:r>
              <a:rPr lang="sv-SE" sz="1400" dirty="0" smtClean="0"/>
              <a:t>Enraf 1,2,3,4,5...</a:t>
            </a:r>
          </a:p>
          <a:p>
            <a:pPr lvl="1"/>
            <a:r>
              <a:rPr lang="sv-SE" sz="1400" dirty="0" smtClean="0"/>
              <a:t>REX/Raptor 1,2,3,4,5...</a:t>
            </a:r>
          </a:p>
          <a:p>
            <a:r>
              <a:rPr lang="sv-SE" sz="1800" dirty="0" smtClean="0"/>
              <a:t>Gauge/Device parameters:</a:t>
            </a:r>
          </a:p>
          <a:p>
            <a:pPr lvl="1"/>
            <a:r>
              <a:rPr lang="sv-SE" sz="1400" dirty="0" smtClean="0"/>
              <a:t>Enraf: Level, Avg. temp., pressure</a:t>
            </a:r>
          </a:p>
          <a:p>
            <a:pPr lvl="1"/>
            <a:r>
              <a:rPr lang="sv-SE" sz="1400" dirty="0" smtClean="0"/>
              <a:t>REX/Raptor: Level, Avg. temp., vapor pressure</a:t>
            </a:r>
          </a:p>
        </p:txBody>
      </p:sp>
      <p:sp>
        <p:nvSpPr>
          <p:cNvPr id="38916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31DF2911-4E05-4753-81B2-2E2F38FE8AFB}" type="slidenum">
              <a:rPr lang="en-US" smtClean="0">
                <a:latin typeface="Arial" pitchFamily="34" charset="0"/>
              </a:rPr>
              <a:pPr/>
              <a:t>21</a:t>
            </a:fld>
            <a:endParaRPr lang="en-US" smtClean="0">
              <a:latin typeface="Arial" pitchFamily="34" charset="0"/>
            </a:endParaRPr>
          </a:p>
        </p:txBody>
      </p:sp>
      <p:pic>
        <p:nvPicPr>
          <p:cNvPr id="38917" name="Picture 11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5214938" y="1285875"/>
            <a:ext cx="3509962" cy="4300538"/>
          </a:xfr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Picture 9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rot="21292327">
            <a:off x="3474714" y="1458433"/>
            <a:ext cx="1962678" cy="16701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2" name="Picture 3" descr="5900S_Array_140.jpg">
            <a:hlinkClick r:id="rId5"/>
          </p:cNvPr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278438" y="5311775"/>
            <a:ext cx="879475" cy="954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4" name="Picture 6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357813" y="4000500"/>
            <a:ext cx="750887" cy="42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1" name="Picture 6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349875" y="4668838"/>
            <a:ext cx="750888" cy="42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4926" name="Rectangle 1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sv-SE" dirty="0" smtClean="0"/>
              <a:t>Connect Rex &amp; Raptor system to FCU</a:t>
            </a:r>
            <a:endParaRPr lang="en-US" dirty="0" smtClean="0"/>
          </a:p>
        </p:txBody>
      </p:sp>
      <p:graphicFrame>
        <p:nvGraphicFramePr>
          <p:cNvPr id="10243" name="Object 21"/>
          <p:cNvGraphicFramePr>
            <a:graphicFrameLocks noChangeAspect="1"/>
          </p:cNvGraphicFramePr>
          <p:nvPr/>
        </p:nvGraphicFramePr>
        <p:xfrm>
          <a:off x="6207125" y="1430338"/>
          <a:ext cx="1222375" cy="1022350"/>
        </p:xfrm>
        <a:graphic>
          <a:graphicData uri="http://schemas.openxmlformats.org/presentationml/2006/ole">
            <p:oleObj spid="_x0000_s9218" name="Bitmap Image" r:id="rId8" imgW="933580" imgH="781159" progId="PBrush">
              <p:embed/>
            </p:oleObj>
          </a:graphicData>
        </a:graphic>
      </p:graphicFrame>
      <p:grpSp>
        <p:nvGrpSpPr>
          <p:cNvPr id="2" name="Group 80"/>
          <p:cNvGrpSpPr>
            <a:grpSpLocks/>
          </p:cNvGrpSpPr>
          <p:nvPr/>
        </p:nvGrpSpPr>
        <p:grpSpPr bwMode="auto">
          <a:xfrm>
            <a:off x="1722438" y="1212850"/>
            <a:ext cx="1492250" cy="1366838"/>
            <a:chOff x="768" y="572"/>
            <a:chExt cx="939" cy="861"/>
          </a:xfrm>
        </p:grpSpPr>
        <p:graphicFrame>
          <p:nvGraphicFramePr>
            <p:cNvPr id="9226" name="Object 16"/>
            <p:cNvGraphicFramePr>
              <a:graphicFrameLocks noChangeAspect="1"/>
            </p:cNvGraphicFramePr>
            <p:nvPr/>
          </p:nvGraphicFramePr>
          <p:xfrm>
            <a:off x="768" y="572"/>
            <a:ext cx="297" cy="861"/>
          </p:xfrm>
          <a:graphic>
            <a:graphicData uri="http://schemas.openxmlformats.org/presentationml/2006/ole">
              <p:oleObj spid="_x0000_s9226" name="Bitmap Image" r:id="rId9" imgW="752381" imgH="2180952" progId="PBrush">
                <p:embed/>
              </p:oleObj>
            </a:graphicData>
          </a:graphic>
        </p:graphicFrame>
        <p:sp>
          <p:nvSpPr>
            <p:cNvPr id="9316" name="Text Box 66"/>
            <p:cNvSpPr txBox="1">
              <a:spLocks noChangeArrowheads="1"/>
            </p:cNvSpPr>
            <p:nvPr/>
          </p:nvSpPr>
          <p:spPr bwMode="auto">
            <a:xfrm>
              <a:off x="1117" y="572"/>
              <a:ext cx="590" cy="25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lIns="95271" tIns="47636" rIns="95271" bIns="47636"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sv-SE" sz="1000" b="1">
                  <a:solidFill>
                    <a:schemeClr val="tx1"/>
                  </a:solidFill>
                  <a:latin typeface="Tahoma" pitchFamily="34" charset="0"/>
                </a:rPr>
                <a:t>Rex 3950  Adress:</a:t>
              </a:r>
              <a:endParaRPr lang="en-US" sz="1000" b="1">
                <a:solidFill>
                  <a:schemeClr val="tx1"/>
                </a:solidFill>
                <a:latin typeface="Tahoma" pitchFamily="34" charset="0"/>
              </a:endParaRPr>
            </a:p>
          </p:txBody>
        </p:sp>
      </p:grpSp>
      <p:grpSp>
        <p:nvGrpSpPr>
          <p:cNvPr id="3" name="Group 83"/>
          <p:cNvGrpSpPr>
            <a:grpSpLocks/>
          </p:cNvGrpSpPr>
          <p:nvPr/>
        </p:nvGrpSpPr>
        <p:grpSpPr bwMode="auto">
          <a:xfrm>
            <a:off x="500063" y="3622675"/>
            <a:ext cx="1114425" cy="1666875"/>
            <a:chOff x="204" y="1933"/>
            <a:chExt cx="681" cy="1242"/>
          </a:xfrm>
        </p:grpSpPr>
        <p:graphicFrame>
          <p:nvGraphicFramePr>
            <p:cNvPr id="9224" name="Object 10"/>
            <p:cNvGraphicFramePr>
              <a:graphicFrameLocks noChangeAspect="1"/>
            </p:cNvGraphicFramePr>
            <p:nvPr/>
          </p:nvGraphicFramePr>
          <p:xfrm>
            <a:off x="325" y="1933"/>
            <a:ext cx="468" cy="590"/>
          </p:xfrm>
          <a:graphic>
            <a:graphicData uri="http://schemas.openxmlformats.org/presentationml/2006/ole">
              <p:oleObj spid="_x0000_s9224" name="Bitmap Image" r:id="rId10" imgW="1028844" imgH="1295238" progId="PBrush">
                <p:embed/>
              </p:oleObj>
            </a:graphicData>
          </a:graphic>
        </p:graphicFrame>
        <p:graphicFrame>
          <p:nvGraphicFramePr>
            <p:cNvPr id="9225" name="Object 20"/>
            <p:cNvGraphicFramePr>
              <a:graphicFrameLocks noChangeAspect="1"/>
            </p:cNvGraphicFramePr>
            <p:nvPr/>
          </p:nvGraphicFramePr>
          <p:xfrm>
            <a:off x="204" y="1933"/>
            <a:ext cx="127" cy="1242"/>
          </p:xfrm>
          <a:graphic>
            <a:graphicData uri="http://schemas.openxmlformats.org/presentationml/2006/ole">
              <p:oleObj spid="_x0000_s9225" name="Bitmap Image" r:id="rId11" imgW="200159" imgH="1971950" progId="PBrush">
                <p:embed/>
              </p:oleObj>
            </a:graphicData>
          </a:graphic>
        </p:graphicFrame>
        <p:sp>
          <p:nvSpPr>
            <p:cNvPr id="9315" name="Text Box 67"/>
            <p:cNvSpPr txBox="1">
              <a:spLocks noChangeArrowheads="1"/>
            </p:cNvSpPr>
            <p:nvPr/>
          </p:nvSpPr>
          <p:spPr bwMode="auto">
            <a:xfrm>
              <a:off x="295" y="2432"/>
              <a:ext cx="590" cy="530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lIns="95271" tIns="47636" rIns="95271" bIns="47636"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sv-SE" sz="1000" b="1">
                  <a:solidFill>
                    <a:schemeClr val="tx1"/>
                  </a:solidFill>
                  <a:latin typeface="Tahoma" pitchFamily="34" charset="0"/>
                </a:rPr>
                <a:t>Rex 3920  Adress:</a:t>
              </a:r>
              <a:br>
                <a:rPr lang="sv-SE" sz="1000" b="1">
                  <a:solidFill>
                    <a:schemeClr val="tx1"/>
                  </a:solidFill>
                  <a:latin typeface="Tahoma" pitchFamily="34" charset="0"/>
                </a:rPr>
              </a:br>
              <a:r>
                <a:rPr lang="sv-SE" sz="1000" b="1">
                  <a:solidFill>
                    <a:schemeClr val="tx1"/>
                  </a:solidFill>
                  <a:latin typeface="Tahoma" pitchFamily="34" charset="0"/>
                </a:rPr>
                <a:t>6 temp</a:t>
              </a:r>
              <a:br>
                <a:rPr lang="sv-SE" sz="1000" b="1">
                  <a:solidFill>
                    <a:schemeClr val="tx1"/>
                  </a:solidFill>
                  <a:latin typeface="Tahoma" pitchFamily="34" charset="0"/>
                </a:rPr>
              </a:br>
              <a:r>
                <a:rPr lang="sv-SE" sz="1000" b="1">
                  <a:solidFill>
                    <a:schemeClr val="tx1"/>
                  </a:solidFill>
                  <a:latin typeface="Tahoma" pitchFamily="34" charset="0"/>
                </a:rPr>
                <a:t>1 Analog In</a:t>
              </a:r>
              <a:endParaRPr lang="en-US" sz="1000" b="1">
                <a:solidFill>
                  <a:schemeClr val="tx1"/>
                </a:solidFill>
                <a:latin typeface="Tahoma" pitchFamily="34" charset="0"/>
              </a:endParaRPr>
            </a:p>
          </p:txBody>
        </p:sp>
      </p:grpSp>
      <p:grpSp>
        <p:nvGrpSpPr>
          <p:cNvPr id="4" name="Group 81"/>
          <p:cNvGrpSpPr>
            <a:grpSpLocks/>
          </p:cNvGrpSpPr>
          <p:nvPr/>
        </p:nvGrpSpPr>
        <p:grpSpPr bwMode="auto">
          <a:xfrm>
            <a:off x="571500" y="1428750"/>
            <a:ext cx="1079500" cy="1066800"/>
            <a:chOff x="158" y="618"/>
            <a:chExt cx="681" cy="672"/>
          </a:xfrm>
        </p:grpSpPr>
        <p:pic>
          <p:nvPicPr>
            <p:cNvPr id="9313" name="Picture 17"/>
            <p:cNvPicPr>
              <a:picLocks noChangeAspect="1" noChangeArrowheads="1"/>
            </p:cNvPicPr>
            <p:nvPr/>
          </p:nvPicPr>
          <p:blipFill>
            <a:blip r:embed="rId12" cstate="print"/>
            <a:srcRect/>
            <a:stretch>
              <a:fillRect/>
            </a:stretch>
          </p:blipFill>
          <p:spPr bwMode="auto">
            <a:xfrm>
              <a:off x="295" y="618"/>
              <a:ext cx="268" cy="241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</p:pic>
        <p:graphicFrame>
          <p:nvGraphicFramePr>
            <p:cNvPr id="9223" name="Object 19"/>
            <p:cNvGraphicFramePr>
              <a:graphicFrameLocks noChangeAspect="1"/>
            </p:cNvGraphicFramePr>
            <p:nvPr/>
          </p:nvGraphicFramePr>
          <p:xfrm>
            <a:off x="158" y="618"/>
            <a:ext cx="108" cy="672"/>
          </p:xfrm>
          <a:graphic>
            <a:graphicData uri="http://schemas.openxmlformats.org/presentationml/2006/ole">
              <p:oleObj spid="_x0000_s9223" name="Bitmap Image" r:id="rId13" imgW="171338" imgH="1066667" progId="PBrush">
                <p:embed/>
              </p:oleObj>
            </a:graphicData>
          </a:graphic>
        </p:graphicFrame>
        <p:sp>
          <p:nvSpPr>
            <p:cNvPr id="9314" name="Text Box 68"/>
            <p:cNvSpPr txBox="1">
              <a:spLocks noChangeArrowheads="1"/>
            </p:cNvSpPr>
            <p:nvPr/>
          </p:nvSpPr>
          <p:spPr bwMode="auto">
            <a:xfrm>
              <a:off x="249" y="897"/>
              <a:ext cx="590" cy="351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lIns="95271" tIns="47636" rIns="95271" bIns="47636"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sv-SE" sz="1000" b="1">
                  <a:solidFill>
                    <a:schemeClr val="tx1"/>
                  </a:solidFill>
                  <a:latin typeface="Tahoma" pitchFamily="34" charset="0"/>
                </a:rPr>
                <a:t>SDAU  Adress:</a:t>
              </a:r>
              <a:br>
                <a:rPr lang="sv-SE" sz="1000" b="1">
                  <a:solidFill>
                    <a:schemeClr val="tx1"/>
                  </a:solidFill>
                  <a:latin typeface="Tahoma" pitchFamily="34" charset="0"/>
                </a:rPr>
              </a:br>
              <a:r>
                <a:rPr lang="sv-SE" sz="1000" b="1">
                  <a:solidFill>
                    <a:schemeClr val="tx1"/>
                  </a:solidFill>
                  <a:latin typeface="Tahoma" pitchFamily="34" charset="0"/>
                </a:rPr>
                <a:t>14  temp</a:t>
              </a:r>
            </a:p>
          </p:txBody>
        </p:sp>
      </p:grpSp>
      <p:grpSp>
        <p:nvGrpSpPr>
          <p:cNvPr id="5" name="Group 82"/>
          <p:cNvGrpSpPr>
            <a:grpSpLocks/>
          </p:cNvGrpSpPr>
          <p:nvPr/>
        </p:nvGrpSpPr>
        <p:grpSpPr bwMode="auto">
          <a:xfrm>
            <a:off x="571500" y="2714625"/>
            <a:ext cx="1223963" cy="476250"/>
            <a:chOff x="204" y="1452"/>
            <a:chExt cx="771" cy="300"/>
          </a:xfrm>
        </p:grpSpPr>
        <p:graphicFrame>
          <p:nvGraphicFramePr>
            <p:cNvPr id="9222" name="Object 18"/>
            <p:cNvGraphicFramePr>
              <a:graphicFrameLocks noChangeAspect="1"/>
            </p:cNvGraphicFramePr>
            <p:nvPr/>
          </p:nvGraphicFramePr>
          <p:xfrm>
            <a:off x="204" y="1525"/>
            <a:ext cx="183" cy="227"/>
          </p:xfrm>
          <a:graphic>
            <a:graphicData uri="http://schemas.openxmlformats.org/presentationml/2006/ole">
              <p:oleObj spid="_x0000_s9222" name="Bitmap Image" r:id="rId14" imgW="714286" imgH="885949" progId="PBrush">
                <p:embed/>
              </p:oleObj>
            </a:graphicData>
          </a:graphic>
        </p:graphicFrame>
        <p:sp>
          <p:nvSpPr>
            <p:cNvPr id="9312" name="Text Box 69"/>
            <p:cNvSpPr txBox="1">
              <a:spLocks noChangeArrowheads="1"/>
            </p:cNvSpPr>
            <p:nvPr/>
          </p:nvSpPr>
          <p:spPr bwMode="auto">
            <a:xfrm>
              <a:off x="385" y="1452"/>
              <a:ext cx="590" cy="25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lIns="95271" tIns="47636" rIns="95271" bIns="47636"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sv-SE" sz="1000" b="1">
                  <a:solidFill>
                    <a:schemeClr val="tx1"/>
                  </a:solidFill>
                  <a:latin typeface="Tahoma" pitchFamily="34" charset="0"/>
                </a:rPr>
                <a:t>RDU40  Adress:</a:t>
              </a:r>
              <a:endParaRPr lang="en-US" sz="1000" b="1">
                <a:solidFill>
                  <a:schemeClr val="tx1"/>
                </a:solidFill>
                <a:latin typeface="Tahoma" pitchFamily="34" charset="0"/>
              </a:endParaRPr>
            </a:p>
          </p:txBody>
        </p:sp>
      </p:grpSp>
      <p:grpSp>
        <p:nvGrpSpPr>
          <p:cNvPr id="7" name="Group 88"/>
          <p:cNvGrpSpPr>
            <a:grpSpLocks/>
          </p:cNvGrpSpPr>
          <p:nvPr/>
        </p:nvGrpSpPr>
        <p:grpSpPr bwMode="auto">
          <a:xfrm>
            <a:off x="1952625" y="3963988"/>
            <a:ext cx="1333500" cy="1565275"/>
            <a:chOff x="4899" y="1706"/>
            <a:chExt cx="839" cy="986"/>
          </a:xfrm>
        </p:grpSpPr>
        <p:graphicFrame>
          <p:nvGraphicFramePr>
            <p:cNvPr id="9221" name="Object 27"/>
            <p:cNvGraphicFramePr>
              <a:graphicFrameLocks noChangeAspect="1"/>
            </p:cNvGraphicFramePr>
            <p:nvPr/>
          </p:nvGraphicFramePr>
          <p:xfrm>
            <a:off x="4944" y="1706"/>
            <a:ext cx="442" cy="862"/>
          </p:xfrm>
          <a:graphic>
            <a:graphicData uri="http://schemas.openxmlformats.org/presentationml/2006/ole">
              <p:oleObj spid="_x0000_s9221" name="Bitmap Image" r:id="rId15" imgW="1162212" imgH="2266667" progId="PBrush">
                <p:embed/>
              </p:oleObj>
            </a:graphicData>
          </a:graphic>
        </p:graphicFrame>
        <p:sp>
          <p:nvSpPr>
            <p:cNvPr id="9309" name="Text Box 75"/>
            <p:cNvSpPr txBox="1">
              <a:spLocks noChangeArrowheads="1"/>
            </p:cNvSpPr>
            <p:nvPr/>
          </p:nvSpPr>
          <p:spPr bwMode="auto">
            <a:xfrm>
              <a:off x="4899" y="2341"/>
              <a:ext cx="839" cy="351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lIns="95271" tIns="47636" rIns="95271" bIns="47636"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sv-SE" sz="1000" b="1">
                  <a:solidFill>
                    <a:schemeClr val="tx1"/>
                  </a:solidFill>
                  <a:latin typeface="Tahoma" pitchFamily="34" charset="0"/>
                </a:rPr>
                <a:t>Pro Platinum  Adress:</a:t>
              </a:r>
              <a:br>
                <a:rPr lang="sv-SE" sz="1000" b="1">
                  <a:solidFill>
                    <a:schemeClr val="tx1"/>
                  </a:solidFill>
                  <a:latin typeface="Tahoma" pitchFamily="34" charset="0"/>
                </a:rPr>
              </a:br>
              <a:r>
                <a:rPr lang="sv-SE" sz="1000" b="1">
                  <a:solidFill>
                    <a:schemeClr val="tx1"/>
                  </a:solidFill>
                  <a:latin typeface="Tahoma" pitchFamily="34" charset="0"/>
                </a:rPr>
                <a:t>6 Temp</a:t>
              </a:r>
            </a:p>
          </p:txBody>
        </p:sp>
      </p:grpSp>
      <p:grpSp>
        <p:nvGrpSpPr>
          <p:cNvPr id="8" name="Group 77"/>
          <p:cNvGrpSpPr>
            <a:grpSpLocks/>
          </p:cNvGrpSpPr>
          <p:nvPr/>
        </p:nvGrpSpPr>
        <p:grpSpPr bwMode="auto">
          <a:xfrm>
            <a:off x="1571625" y="3890963"/>
            <a:ext cx="1357313" cy="1352550"/>
            <a:chOff x="4105" y="1662"/>
            <a:chExt cx="855" cy="852"/>
          </a:xfrm>
        </p:grpSpPr>
        <p:graphicFrame>
          <p:nvGraphicFramePr>
            <p:cNvPr id="9219" name="Object 25"/>
            <p:cNvGraphicFramePr>
              <a:graphicFrameLocks noChangeAspect="1"/>
            </p:cNvGraphicFramePr>
            <p:nvPr/>
          </p:nvGraphicFramePr>
          <p:xfrm>
            <a:off x="4150" y="1842"/>
            <a:ext cx="108" cy="672"/>
          </p:xfrm>
          <a:graphic>
            <a:graphicData uri="http://schemas.openxmlformats.org/presentationml/2006/ole">
              <p:oleObj spid="_x0000_s9219" name="Bitmap Image" r:id="rId16" imgW="171338" imgH="1066667" progId="PBrush">
                <p:embed/>
              </p:oleObj>
            </a:graphicData>
          </a:graphic>
        </p:graphicFrame>
        <p:graphicFrame>
          <p:nvGraphicFramePr>
            <p:cNvPr id="9220" name="Object 24"/>
            <p:cNvGraphicFramePr>
              <a:graphicFrameLocks noChangeAspect="1"/>
            </p:cNvGraphicFramePr>
            <p:nvPr/>
          </p:nvGraphicFramePr>
          <p:xfrm>
            <a:off x="4285" y="1797"/>
            <a:ext cx="183" cy="227"/>
          </p:xfrm>
          <a:graphic>
            <a:graphicData uri="http://schemas.openxmlformats.org/presentationml/2006/ole">
              <p:oleObj spid="_x0000_s9220" name="Bitmap Image" r:id="rId17" imgW="714286" imgH="885949" progId="PBrush">
                <p:embed/>
              </p:oleObj>
            </a:graphicData>
          </a:graphic>
        </p:graphicFrame>
        <p:sp>
          <p:nvSpPr>
            <p:cNvPr id="9308" name="Text Box 76"/>
            <p:cNvSpPr txBox="1">
              <a:spLocks noChangeArrowheads="1"/>
            </p:cNvSpPr>
            <p:nvPr/>
          </p:nvSpPr>
          <p:spPr bwMode="auto">
            <a:xfrm>
              <a:off x="4105" y="1662"/>
              <a:ext cx="855" cy="158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lIns="95271" tIns="47636" rIns="95271" bIns="47636"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sv-SE" sz="1000" b="1">
                  <a:solidFill>
                    <a:schemeClr val="tx1"/>
                  </a:solidFill>
                  <a:latin typeface="Tahoma" pitchFamily="34" charset="0"/>
                </a:rPr>
                <a:t>DU2210  Adress:</a:t>
              </a:r>
              <a:endParaRPr lang="en-US" sz="1000" b="1">
                <a:solidFill>
                  <a:schemeClr val="tx1"/>
                </a:solidFill>
                <a:latin typeface="Tahoma" pitchFamily="34" charset="0"/>
              </a:endParaRPr>
            </a:p>
          </p:txBody>
        </p:sp>
      </p:grpSp>
      <p:sp>
        <p:nvSpPr>
          <p:cNvPr id="9239" name="Text Box 95"/>
          <p:cNvSpPr txBox="1">
            <a:spLocks noChangeArrowheads="1"/>
          </p:cNvSpPr>
          <p:nvPr/>
        </p:nvSpPr>
        <p:spPr bwMode="auto">
          <a:xfrm>
            <a:off x="3429000" y="3071813"/>
            <a:ext cx="1357313" cy="234950"/>
          </a:xfrm>
          <a:prstGeom prst="rect">
            <a:avLst/>
          </a:prstGeom>
          <a:solidFill>
            <a:srgbClr val="33CCFF"/>
          </a:solidFill>
          <a:ln w="25400">
            <a:noFill/>
            <a:miter lim="800000"/>
            <a:headEnd/>
            <a:tailEnd/>
          </a:ln>
        </p:spPr>
        <p:txBody>
          <a:bodyPr lIns="95271" tIns="47636" rIns="95271" bIns="47636">
            <a:spAutoFit/>
          </a:bodyPr>
          <a:lstStyle/>
          <a:p>
            <a:pPr algn="l">
              <a:spcBef>
                <a:spcPct val="50000"/>
              </a:spcBef>
            </a:pPr>
            <a:r>
              <a:rPr lang="sv-SE" sz="900">
                <a:solidFill>
                  <a:schemeClr val="tx1"/>
                </a:solidFill>
                <a:latin typeface="Tahoma" pitchFamily="34" charset="0"/>
              </a:rPr>
              <a:t>FB     1      2     3     4</a:t>
            </a:r>
            <a:endParaRPr lang="en-US" sz="900">
              <a:solidFill>
                <a:schemeClr val="tx1"/>
              </a:solidFill>
              <a:latin typeface="Tahoma" pitchFamily="34" charset="0"/>
            </a:endParaRPr>
          </a:p>
        </p:txBody>
      </p:sp>
      <p:sp>
        <p:nvSpPr>
          <p:cNvPr id="10278" name="Text Box 101"/>
          <p:cNvSpPr txBox="1">
            <a:spLocks noChangeArrowheads="1"/>
          </p:cNvSpPr>
          <p:nvPr/>
        </p:nvSpPr>
        <p:spPr bwMode="auto">
          <a:xfrm>
            <a:off x="6102350" y="1181100"/>
            <a:ext cx="1225550" cy="24765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lIns="95271" tIns="47636" rIns="95271" bIns="47636">
            <a:spAutoFit/>
          </a:bodyPr>
          <a:lstStyle/>
          <a:p>
            <a:pPr algn="l">
              <a:spcBef>
                <a:spcPct val="50000"/>
              </a:spcBef>
            </a:pPr>
            <a:r>
              <a:rPr lang="sv-SE" sz="1000" b="1">
                <a:solidFill>
                  <a:schemeClr val="tx1"/>
                </a:solidFill>
                <a:latin typeface="Tahoma" pitchFamily="34" charset="0"/>
              </a:rPr>
              <a:t>Tank Master PC</a:t>
            </a:r>
          </a:p>
        </p:txBody>
      </p:sp>
      <p:sp>
        <p:nvSpPr>
          <p:cNvPr id="9241" name="Text Box 105"/>
          <p:cNvSpPr txBox="1">
            <a:spLocks noChangeArrowheads="1"/>
          </p:cNvSpPr>
          <p:nvPr/>
        </p:nvSpPr>
        <p:spPr bwMode="auto">
          <a:xfrm>
            <a:off x="3643313" y="1214438"/>
            <a:ext cx="765175" cy="40005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95271" tIns="47636" rIns="95271" bIns="47636">
            <a:spAutoFit/>
          </a:bodyPr>
          <a:lstStyle/>
          <a:p>
            <a:pPr algn="l"/>
            <a:r>
              <a:rPr lang="sv-SE" sz="1000" b="1">
                <a:solidFill>
                  <a:schemeClr val="tx1"/>
                </a:solidFill>
                <a:latin typeface="Tahoma" pitchFamily="34" charset="0"/>
              </a:rPr>
              <a:t>FCU2160</a:t>
            </a:r>
          </a:p>
          <a:p>
            <a:pPr algn="l"/>
            <a:r>
              <a:rPr lang="sv-SE" sz="1000" b="1">
                <a:solidFill>
                  <a:schemeClr val="tx1"/>
                </a:solidFill>
                <a:latin typeface="Tahoma" pitchFamily="34" charset="0"/>
              </a:rPr>
              <a:t>Adress:</a:t>
            </a:r>
            <a:endParaRPr lang="en-US" sz="1000" b="1">
              <a:solidFill>
                <a:schemeClr val="tx1"/>
              </a:solidFill>
              <a:latin typeface="Tahoma" pitchFamily="34" charset="0"/>
            </a:endParaRPr>
          </a:p>
        </p:txBody>
      </p:sp>
      <p:sp>
        <p:nvSpPr>
          <p:cNvPr id="295020" name="Line 108"/>
          <p:cNvSpPr>
            <a:spLocks noChangeShapeType="1"/>
          </p:cNvSpPr>
          <p:nvPr/>
        </p:nvSpPr>
        <p:spPr bwMode="auto">
          <a:xfrm>
            <a:off x="3857625" y="3357563"/>
            <a:ext cx="0" cy="21431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sv-SE"/>
          </a:p>
        </p:txBody>
      </p:sp>
      <p:sp>
        <p:nvSpPr>
          <p:cNvPr id="295021" name="Line 109"/>
          <p:cNvSpPr>
            <a:spLocks noChangeShapeType="1"/>
          </p:cNvSpPr>
          <p:nvPr/>
        </p:nvSpPr>
        <p:spPr bwMode="auto">
          <a:xfrm flipH="1" flipV="1">
            <a:off x="2286000" y="3571875"/>
            <a:ext cx="157162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sv-SE"/>
          </a:p>
        </p:txBody>
      </p:sp>
      <p:sp>
        <p:nvSpPr>
          <p:cNvPr id="295022" name="Line 110"/>
          <p:cNvSpPr>
            <a:spLocks noChangeShapeType="1"/>
          </p:cNvSpPr>
          <p:nvPr/>
        </p:nvSpPr>
        <p:spPr bwMode="auto">
          <a:xfrm flipV="1">
            <a:off x="2286000" y="1428750"/>
            <a:ext cx="12700" cy="214312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sv-SE"/>
          </a:p>
        </p:txBody>
      </p:sp>
      <p:sp>
        <p:nvSpPr>
          <p:cNvPr id="295023" name="Line 111"/>
          <p:cNvSpPr>
            <a:spLocks noChangeShapeType="1"/>
          </p:cNvSpPr>
          <p:nvPr/>
        </p:nvSpPr>
        <p:spPr bwMode="auto">
          <a:xfrm>
            <a:off x="2082800" y="1428750"/>
            <a:ext cx="217488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sv-SE"/>
          </a:p>
        </p:txBody>
      </p:sp>
      <p:sp>
        <p:nvSpPr>
          <p:cNvPr id="295024" name="Line 112"/>
          <p:cNvSpPr>
            <a:spLocks noChangeShapeType="1"/>
          </p:cNvSpPr>
          <p:nvPr/>
        </p:nvSpPr>
        <p:spPr bwMode="auto">
          <a:xfrm flipH="1">
            <a:off x="1506538" y="1428750"/>
            <a:ext cx="360362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sv-SE"/>
          </a:p>
        </p:txBody>
      </p:sp>
      <p:sp>
        <p:nvSpPr>
          <p:cNvPr id="295025" name="Line 113"/>
          <p:cNvSpPr>
            <a:spLocks noChangeShapeType="1"/>
          </p:cNvSpPr>
          <p:nvPr/>
        </p:nvSpPr>
        <p:spPr bwMode="auto">
          <a:xfrm>
            <a:off x="1506538" y="1428750"/>
            <a:ext cx="0" cy="4318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sv-SE"/>
          </a:p>
        </p:txBody>
      </p:sp>
      <p:sp>
        <p:nvSpPr>
          <p:cNvPr id="295026" name="Line 114"/>
          <p:cNvSpPr>
            <a:spLocks noChangeShapeType="1"/>
          </p:cNvSpPr>
          <p:nvPr/>
        </p:nvSpPr>
        <p:spPr bwMode="auto">
          <a:xfrm flipH="1">
            <a:off x="858838" y="1860550"/>
            <a:ext cx="6477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sv-SE"/>
          </a:p>
        </p:txBody>
      </p:sp>
      <p:sp>
        <p:nvSpPr>
          <p:cNvPr id="295027" name="Line 115"/>
          <p:cNvSpPr>
            <a:spLocks noChangeShapeType="1"/>
          </p:cNvSpPr>
          <p:nvPr/>
        </p:nvSpPr>
        <p:spPr bwMode="auto">
          <a:xfrm flipV="1">
            <a:off x="858838" y="1789113"/>
            <a:ext cx="0" cy="7143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sv-SE"/>
          </a:p>
        </p:txBody>
      </p:sp>
      <p:sp>
        <p:nvSpPr>
          <p:cNvPr id="295028" name="Line 116"/>
          <p:cNvSpPr>
            <a:spLocks noChangeShapeType="1"/>
          </p:cNvSpPr>
          <p:nvPr/>
        </p:nvSpPr>
        <p:spPr bwMode="auto">
          <a:xfrm>
            <a:off x="642938" y="1573213"/>
            <a:ext cx="144462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sv-SE"/>
          </a:p>
        </p:txBody>
      </p:sp>
      <p:sp>
        <p:nvSpPr>
          <p:cNvPr id="9251" name="Line 117"/>
          <p:cNvSpPr>
            <a:spLocks noChangeShapeType="1"/>
          </p:cNvSpPr>
          <p:nvPr/>
        </p:nvSpPr>
        <p:spPr bwMode="auto">
          <a:xfrm>
            <a:off x="3236913" y="3694113"/>
            <a:ext cx="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sv-SE"/>
          </a:p>
        </p:txBody>
      </p:sp>
      <p:sp>
        <p:nvSpPr>
          <p:cNvPr id="295031" name="Line 119"/>
          <p:cNvSpPr>
            <a:spLocks noChangeShapeType="1"/>
          </p:cNvSpPr>
          <p:nvPr/>
        </p:nvSpPr>
        <p:spPr bwMode="auto">
          <a:xfrm>
            <a:off x="4071938" y="3357563"/>
            <a:ext cx="0" cy="50006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sv-SE"/>
          </a:p>
        </p:txBody>
      </p:sp>
      <p:sp>
        <p:nvSpPr>
          <p:cNvPr id="295032" name="Line 120"/>
          <p:cNvSpPr>
            <a:spLocks noChangeShapeType="1"/>
          </p:cNvSpPr>
          <p:nvPr/>
        </p:nvSpPr>
        <p:spPr bwMode="auto">
          <a:xfrm flipH="1">
            <a:off x="1214438" y="3857625"/>
            <a:ext cx="28575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sv-SE"/>
          </a:p>
        </p:txBody>
      </p:sp>
      <p:sp>
        <p:nvSpPr>
          <p:cNvPr id="295033" name="Line 121"/>
          <p:cNvSpPr>
            <a:spLocks noChangeShapeType="1"/>
          </p:cNvSpPr>
          <p:nvPr/>
        </p:nvSpPr>
        <p:spPr bwMode="auto">
          <a:xfrm>
            <a:off x="642938" y="3117850"/>
            <a:ext cx="504825" cy="6492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sv-SE"/>
          </a:p>
        </p:txBody>
      </p:sp>
      <p:sp>
        <p:nvSpPr>
          <p:cNvPr id="295034" name="Line 122"/>
          <p:cNvSpPr>
            <a:spLocks noChangeShapeType="1"/>
          </p:cNvSpPr>
          <p:nvPr/>
        </p:nvSpPr>
        <p:spPr bwMode="auto">
          <a:xfrm>
            <a:off x="573088" y="3694113"/>
            <a:ext cx="358775" cy="7302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sv-SE"/>
          </a:p>
        </p:txBody>
      </p:sp>
      <p:sp>
        <p:nvSpPr>
          <p:cNvPr id="295035" name="Line 123"/>
          <p:cNvSpPr>
            <a:spLocks noChangeShapeType="1"/>
          </p:cNvSpPr>
          <p:nvPr/>
        </p:nvSpPr>
        <p:spPr bwMode="auto">
          <a:xfrm flipV="1">
            <a:off x="4071938" y="3819525"/>
            <a:ext cx="0" cy="5715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sv-SE"/>
          </a:p>
        </p:txBody>
      </p:sp>
      <p:sp>
        <p:nvSpPr>
          <p:cNvPr id="295043" name="Line 131"/>
          <p:cNvSpPr>
            <a:spLocks noChangeShapeType="1"/>
          </p:cNvSpPr>
          <p:nvPr/>
        </p:nvSpPr>
        <p:spPr bwMode="auto">
          <a:xfrm flipV="1">
            <a:off x="2071688" y="4389438"/>
            <a:ext cx="214312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sv-SE"/>
          </a:p>
        </p:txBody>
      </p:sp>
      <p:sp>
        <p:nvSpPr>
          <p:cNvPr id="295045" name="Line 133"/>
          <p:cNvSpPr>
            <a:spLocks noChangeShapeType="1"/>
          </p:cNvSpPr>
          <p:nvPr/>
        </p:nvSpPr>
        <p:spPr bwMode="auto">
          <a:xfrm flipH="1" flipV="1">
            <a:off x="6000750" y="2857500"/>
            <a:ext cx="0" cy="64293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sv-SE"/>
          </a:p>
        </p:txBody>
      </p:sp>
      <p:sp>
        <p:nvSpPr>
          <p:cNvPr id="295046" name="Line 134"/>
          <p:cNvSpPr>
            <a:spLocks noChangeShapeType="1"/>
          </p:cNvSpPr>
          <p:nvPr/>
        </p:nvSpPr>
        <p:spPr bwMode="auto">
          <a:xfrm flipV="1">
            <a:off x="6000750" y="2000250"/>
            <a:ext cx="0" cy="57626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sv-SE"/>
          </a:p>
        </p:txBody>
      </p:sp>
      <p:sp>
        <p:nvSpPr>
          <p:cNvPr id="295047" name="Line 135"/>
          <p:cNvSpPr>
            <a:spLocks noChangeShapeType="1"/>
          </p:cNvSpPr>
          <p:nvPr/>
        </p:nvSpPr>
        <p:spPr bwMode="auto">
          <a:xfrm>
            <a:off x="7000875" y="1714500"/>
            <a:ext cx="71437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sv-SE"/>
          </a:p>
        </p:txBody>
      </p:sp>
      <p:sp>
        <p:nvSpPr>
          <p:cNvPr id="9261" name="Text Box 138"/>
          <p:cNvSpPr txBox="1">
            <a:spLocks noChangeArrowheads="1"/>
          </p:cNvSpPr>
          <p:nvPr/>
        </p:nvSpPr>
        <p:spPr bwMode="auto">
          <a:xfrm>
            <a:off x="4143375" y="1370013"/>
            <a:ext cx="503238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sv-SE" sz="1000" b="1">
                <a:solidFill>
                  <a:srgbClr val="FE1A08"/>
                </a:solidFill>
              </a:rPr>
              <a:t>201</a:t>
            </a:r>
          </a:p>
        </p:txBody>
      </p:sp>
      <p:sp>
        <p:nvSpPr>
          <p:cNvPr id="295051" name="Text Box 139"/>
          <p:cNvSpPr txBox="1">
            <a:spLocks noChangeArrowheads="1"/>
          </p:cNvSpPr>
          <p:nvPr/>
        </p:nvSpPr>
        <p:spPr bwMode="auto">
          <a:xfrm>
            <a:off x="2709863" y="1357313"/>
            <a:ext cx="504825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sv-SE" sz="1000" b="1">
                <a:solidFill>
                  <a:srgbClr val="FE1A08"/>
                </a:solidFill>
              </a:rPr>
              <a:t>1</a:t>
            </a:r>
          </a:p>
        </p:txBody>
      </p:sp>
      <p:sp>
        <p:nvSpPr>
          <p:cNvPr id="295052" name="Text Box 140"/>
          <p:cNvSpPr txBox="1">
            <a:spLocks noChangeArrowheads="1"/>
          </p:cNvSpPr>
          <p:nvPr/>
        </p:nvSpPr>
        <p:spPr bwMode="auto">
          <a:xfrm>
            <a:off x="1209675" y="2041525"/>
            <a:ext cx="504825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sv-SE" sz="1000" b="1">
                <a:solidFill>
                  <a:srgbClr val="FE1A08"/>
                </a:solidFill>
              </a:rPr>
              <a:t>101</a:t>
            </a:r>
          </a:p>
        </p:txBody>
      </p:sp>
      <p:sp>
        <p:nvSpPr>
          <p:cNvPr id="295053" name="Text Box 141"/>
          <p:cNvSpPr txBox="1">
            <a:spLocks noChangeArrowheads="1"/>
          </p:cNvSpPr>
          <p:nvPr/>
        </p:nvSpPr>
        <p:spPr bwMode="auto">
          <a:xfrm>
            <a:off x="1071563" y="4462463"/>
            <a:ext cx="504825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sv-SE" sz="1000" b="1">
                <a:solidFill>
                  <a:srgbClr val="FE1A08"/>
                </a:solidFill>
              </a:rPr>
              <a:t>2</a:t>
            </a:r>
          </a:p>
        </p:txBody>
      </p:sp>
      <p:sp>
        <p:nvSpPr>
          <p:cNvPr id="295054" name="Text Box 142"/>
          <p:cNvSpPr txBox="1">
            <a:spLocks noChangeArrowheads="1"/>
          </p:cNvSpPr>
          <p:nvPr/>
        </p:nvSpPr>
        <p:spPr bwMode="auto">
          <a:xfrm>
            <a:off x="1357313" y="2860675"/>
            <a:ext cx="506412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sv-SE" sz="1000" b="1">
                <a:solidFill>
                  <a:srgbClr val="FE1A08"/>
                </a:solidFill>
              </a:rPr>
              <a:t>N/A</a:t>
            </a:r>
          </a:p>
        </p:txBody>
      </p:sp>
      <p:sp>
        <p:nvSpPr>
          <p:cNvPr id="295058" name="Text Box 146"/>
          <p:cNvSpPr txBox="1">
            <a:spLocks noChangeArrowheads="1"/>
          </p:cNvSpPr>
          <p:nvPr/>
        </p:nvSpPr>
        <p:spPr bwMode="auto">
          <a:xfrm>
            <a:off x="3563888" y="4653136"/>
            <a:ext cx="503238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sv-SE" sz="1000" b="1" dirty="0" smtClean="0">
                <a:solidFill>
                  <a:srgbClr val="FE1A08"/>
                </a:solidFill>
              </a:rPr>
              <a:t>104</a:t>
            </a:r>
            <a:endParaRPr lang="sv-SE" sz="1000" b="1" dirty="0">
              <a:solidFill>
                <a:srgbClr val="FE1A08"/>
              </a:solidFill>
            </a:endParaRPr>
          </a:p>
        </p:txBody>
      </p:sp>
      <p:sp>
        <p:nvSpPr>
          <p:cNvPr id="295061" name="Text Box 149"/>
          <p:cNvSpPr txBox="1">
            <a:spLocks noChangeArrowheads="1"/>
          </p:cNvSpPr>
          <p:nvPr/>
        </p:nvSpPr>
        <p:spPr bwMode="auto">
          <a:xfrm>
            <a:off x="2643188" y="3890963"/>
            <a:ext cx="504825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sv-SE" sz="1000" b="1">
                <a:solidFill>
                  <a:srgbClr val="FE1A08"/>
                </a:solidFill>
              </a:rPr>
              <a:t>N/A</a:t>
            </a:r>
          </a:p>
        </p:txBody>
      </p:sp>
      <p:pic>
        <p:nvPicPr>
          <p:cNvPr id="97" name="Picture 35" descr="V:\Land_Div\Piw\Lena\Raptor\PDS\Pictures\FBM_2180_Rosemount_mod.tif"/>
          <p:cNvPicPr>
            <a:picLocks noChangeAspect="1" noChangeArrowheads="1"/>
          </p:cNvPicPr>
          <p:nvPr/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5715000" y="2454275"/>
            <a:ext cx="482600" cy="403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99" name="Straight Connector 98"/>
          <p:cNvCxnSpPr>
            <a:cxnSpLocks noChangeShapeType="1"/>
            <a:stCxn id="295045" idx="0"/>
          </p:cNvCxnSpPr>
          <p:nvPr/>
        </p:nvCxnSpPr>
        <p:spPr bwMode="auto">
          <a:xfrm rot="-5400000" flipH="1" flipV="1">
            <a:off x="5607844" y="3107532"/>
            <a:ext cx="0" cy="785812"/>
          </a:xfrm>
          <a:prstGeom prst="line">
            <a:avLst/>
          </a:prstGeom>
          <a:noFill/>
          <a:ln w="9525" algn="ctr">
            <a:solidFill>
              <a:srgbClr val="000000"/>
            </a:solidFill>
            <a:round/>
            <a:headEnd/>
            <a:tailEnd/>
          </a:ln>
        </p:spPr>
      </p:cxnSp>
      <p:cxnSp>
        <p:nvCxnSpPr>
          <p:cNvPr id="101" name="Straight Connector 100"/>
          <p:cNvCxnSpPr>
            <a:cxnSpLocks noChangeShapeType="1"/>
          </p:cNvCxnSpPr>
          <p:nvPr/>
        </p:nvCxnSpPr>
        <p:spPr bwMode="auto">
          <a:xfrm rot="5400000" flipH="1" flipV="1">
            <a:off x="5143500" y="3429001"/>
            <a:ext cx="142875" cy="0"/>
          </a:xfrm>
          <a:prstGeom prst="line">
            <a:avLst/>
          </a:prstGeom>
          <a:noFill/>
          <a:ln w="9525" algn="ctr">
            <a:solidFill>
              <a:srgbClr val="000000"/>
            </a:solidFill>
            <a:round/>
            <a:headEnd/>
            <a:tailEnd/>
          </a:ln>
        </p:spPr>
      </p:cxnSp>
      <p:sp>
        <p:nvSpPr>
          <p:cNvPr id="9271" name="Text Box 95"/>
          <p:cNvSpPr txBox="1">
            <a:spLocks noChangeArrowheads="1"/>
          </p:cNvSpPr>
          <p:nvPr/>
        </p:nvSpPr>
        <p:spPr bwMode="auto">
          <a:xfrm>
            <a:off x="4786313" y="3071813"/>
            <a:ext cx="714375" cy="234950"/>
          </a:xfrm>
          <a:prstGeom prst="rect">
            <a:avLst/>
          </a:prstGeom>
          <a:solidFill>
            <a:srgbClr val="00FF00"/>
          </a:solidFill>
          <a:ln w="25400">
            <a:noFill/>
            <a:miter lim="800000"/>
            <a:headEnd/>
            <a:tailEnd/>
          </a:ln>
        </p:spPr>
        <p:txBody>
          <a:bodyPr lIns="95271" tIns="47636" rIns="95271" bIns="47636">
            <a:spAutoFit/>
          </a:bodyPr>
          <a:lstStyle/>
          <a:p>
            <a:pPr algn="l">
              <a:spcBef>
                <a:spcPct val="50000"/>
              </a:spcBef>
            </a:pPr>
            <a:r>
              <a:rPr lang="sv-SE" sz="900">
                <a:solidFill>
                  <a:schemeClr val="tx1"/>
                </a:solidFill>
                <a:latin typeface="Tahoma" pitchFamily="34" charset="0"/>
              </a:rPr>
              <a:t>1     2  GB</a:t>
            </a:r>
            <a:endParaRPr lang="en-US" sz="900">
              <a:solidFill>
                <a:schemeClr val="tx1"/>
              </a:solidFill>
              <a:latin typeface="Tahoma" pitchFamily="34" charset="0"/>
            </a:endParaRPr>
          </a:p>
        </p:txBody>
      </p:sp>
      <p:cxnSp>
        <p:nvCxnSpPr>
          <p:cNvPr id="104" name="Straight Connector 103"/>
          <p:cNvCxnSpPr>
            <a:cxnSpLocks noChangeShapeType="1"/>
            <a:stCxn id="295046" idx="1"/>
          </p:cNvCxnSpPr>
          <p:nvPr/>
        </p:nvCxnSpPr>
        <p:spPr bwMode="auto">
          <a:xfrm rot="16200000" flipH="1">
            <a:off x="6143625" y="1857375"/>
            <a:ext cx="0" cy="285750"/>
          </a:xfrm>
          <a:prstGeom prst="line">
            <a:avLst/>
          </a:prstGeom>
          <a:noFill/>
          <a:ln w="9525" algn="ctr">
            <a:solidFill>
              <a:srgbClr val="000000"/>
            </a:solidFill>
            <a:round/>
            <a:headEnd/>
            <a:tailEnd/>
          </a:ln>
        </p:spPr>
      </p:cxnSp>
      <p:cxnSp>
        <p:nvCxnSpPr>
          <p:cNvPr id="106" name="Straight Connector 105"/>
          <p:cNvCxnSpPr>
            <a:cxnSpLocks noChangeShapeType="1"/>
          </p:cNvCxnSpPr>
          <p:nvPr/>
        </p:nvCxnSpPr>
        <p:spPr bwMode="auto">
          <a:xfrm rot="10800000">
            <a:off x="5000625" y="3643313"/>
            <a:ext cx="1571625" cy="0"/>
          </a:xfrm>
          <a:prstGeom prst="line">
            <a:avLst/>
          </a:prstGeom>
          <a:noFill/>
          <a:ln w="9525" algn="ctr">
            <a:solidFill>
              <a:srgbClr val="000000"/>
            </a:solidFill>
            <a:round/>
            <a:headEnd/>
            <a:tailEnd/>
          </a:ln>
        </p:spPr>
      </p:cxnSp>
      <p:cxnSp>
        <p:nvCxnSpPr>
          <p:cNvPr id="107" name="Straight Connector 106"/>
          <p:cNvCxnSpPr>
            <a:cxnSpLocks noChangeShapeType="1"/>
          </p:cNvCxnSpPr>
          <p:nvPr/>
        </p:nvCxnSpPr>
        <p:spPr bwMode="auto">
          <a:xfrm rot="5400000" flipH="1" flipV="1">
            <a:off x="4857750" y="3500438"/>
            <a:ext cx="285750" cy="0"/>
          </a:xfrm>
          <a:prstGeom prst="line">
            <a:avLst/>
          </a:prstGeom>
          <a:noFill/>
          <a:ln w="9525" algn="ctr">
            <a:solidFill>
              <a:srgbClr val="000000"/>
            </a:solidFill>
            <a:round/>
            <a:headEnd/>
            <a:tailEnd/>
          </a:ln>
        </p:spPr>
      </p:cxnSp>
      <p:cxnSp>
        <p:nvCxnSpPr>
          <p:cNvPr id="114" name="Straight Connector 113"/>
          <p:cNvCxnSpPr>
            <a:cxnSpLocks noChangeShapeType="1"/>
          </p:cNvCxnSpPr>
          <p:nvPr/>
        </p:nvCxnSpPr>
        <p:spPr bwMode="auto">
          <a:xfrm rot="5400000" flipH="1" flipV="1">
            <a:off x="6072187" y="3143251"/>
            <a:ext cx="1000125" cy="0"/>
          </a:xfrm>
          <a:prstGeom prst="line">
            <a:avLst/>
          </a:prstGeom>
          <a:noFill/>
          <a:ln w="9525" algn="ctr">
            <a:solidFill>
              <a:srgbClr val="000000"/>
            </a:solidFill>
            <a:round/>
            <a:headEnd/>
            <a:tailEnd/>
          </a:ln>
        </p:spPr>
      </p:cxnSp>
      <p:cxnSp>
        <p:nvCxnSpPr>
          <p:cNvPr id="118" name="Straight Connector 117"/>
          <p:cNvCxnSpPr>
            <a:cxnSpLocks noChangeShapeType="1"/>
            <a:stCxn id="295035" idx="0"/>
          </p:cNvCxnSpPr>
          <p:nvPr/>
        </p:nvCxnSpPr>
        <p:spPr bwMode="auto">
          <a:xfrm rot="16200000" flipV="1">
            <a:off x="3286126" y="3605212"/>
            <a:ext cx="0" cy="1571625"/>
          </a:xfrm>
          <a:prstGeom prst="line">
            <a:avLst/>
          </a:prstGeom>
          <a:noFill/>
          <a:ln w="9525" algn="ctr">
            <a:solidFill>
              <a:srgbClr val="000000"/>
            </a:solidFill>
            <a:round/>
            <a:headEnd/>
            <a:tailEnd/>
          </a:ln>
        </p:spPr>
      </p:cxnSp>
      <p:cxnSp>
        <p:nvCxnSpPr>
          <p:cNvPr id="121" name="Straight Connector 120"/>
          <p:cNvCxnSpPr>
            <a:cxnSpLocks noChangeShapeType="1"/>
          </p:cNvCxnSpPr>
          <p:nvPr/>
        </p:nvCxnSpPr>
        <p:spPr bwMode="auto">
          <a:xfrm rot="5400000">
            <a:off x="3464719" y="4250532"/>
            <a:ext cx="1785937" cy="0"/>
          </a:xfrm>
          <a:prstGeom prst="line">
            <a:avLst/>
          </a:prstGeom>
          <a:noFill/>
          <a:ln w="9525" algn="ctr">
            <a:solidFill>
              <a:srgbClr val="000000"/>
            </a:solidFill>
            <a:round/>
            <a:headEnd/>
            <a:tailEnd/>
          </a:ln>
        </p:spPr>
      </p:cxnSp>
      <p:pic>
        <p:nvPicPr>
          <p:cNvPr id="126" name="Picture 6" descr="V:\Land_Div\Piw\Lena\Raptor\PDS\Pictures\5900S Parabolic 128_Montage_A.tif"/>
          <p:cNvPicPr>
            <a:picLocks noChangeAspect="1" noChangeArrowheads="1"/>
          </p:cNvPicPr>
          <p:nvPr/>
        </p:nvPicPr>
        <p:blipFill>
          <a:blip r:embed="rId19" cstate="print"/>
          <a:srcRect/>
          <a:stretch>
            <a:fillRect/>
          </a:stretch>
        </p:blipFill>
        <p:spPr bwMode="auto">
          <a:xfrm>
            <a:off x="7143750" y="3786188"/>
            <a:ext cx="1112838" cy="1285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7" name="Line 131"/>
          <p:cNvSpPr>
            <a:spLocks noChangeShapeType="1"/>
          </p:cNvSpPr>
          <p:nvPr/>
        </p:nvSpPr>
        <p:spPr bwMode="auto">
          <a:xfrm flipV="1">
            <a:off x="1714500" y="4389438"/>
            <a:ext cx="214313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sv-SE"/>
          </a:p>
        </p:txBody>
      </p:sp>
      <p:pic>
        <p:nvPicPr>
          <p:cNvPr id="57361" name="Picture 17"/>
          <p:cNvPicPr>
            <a:picLocks noChangeAspect="1" noChangeArrowheads="1"/>
          </p:cNvPicPr>
          <p:nvPr/>
        </p:nvPicPr>
        <p:blipFill>
          <a:blip r:embed="rId20" cstate="print"/>
          <a:srcRect/>
          <a:stretch>
            <a:fillRect/>
          </a:stretch>
        </p:blipFill>
        <p:spPr bwMode="auto">
          <a:xfrm>
            <a:off x="8626797" y="4271963"/>
            <a:ext cx="193675" cy="1800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0" name="Picture 6"/>
          <p:cNvPicPr>
            <a:picLocks noChangeAspect="1" noChangeArrowheads="1"/>
          </p:cNvPicPr>
          <p:nvPr/>
        </p:nvPicPr>
        <p:blipFill>
          <a:blip r:embed="rId21" cstate="print"/>
          <a:srcRect/>
          <a:stretch>
            <a:fillRect/>
          </a:stretch>
        </p:blipFill>
        <p:spPr bwMode="auto">
          <a:xfrm>
            <a:off x="6429375" y="3786188"/>
            <a:ext cx="836613" cy="727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3" name="Text Box 73"/>
          <p:cNvSpPr txBox="1">
            <a:spLocks noChangeArrowheads="1"/>
          </p:cNvSpPr>
          <p:nvPr/>
        </p:nvSpPr>
        <p:spPr bwMode="auto">
          <a:xfrm>
            <a:off x="5349875" y="6240463"/>
            <a:ext cx="936625" cy="40322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lIns="95271" tIns="47636" rIns="95271" bIns="47636">
            <a:spAutoFit/>
          </a:bodyPr>
          <a:lstStyle/>
          <a:p>
            <a:pPr algn="l">
              <a:spcBef>
                <a:spcPct val="50000"/>
              </a:spcBef>
            </a:pPr>
            <a:r>
              <a:rPr lang="sv-SE" sz="1000" b="1">
                <a:solidFill>
                  <a:schemeClr val="tx1"/>
                </a:solidFill>
                <a:latin typeface="Tahoma" pitchFamily="34" charset="0"/>
              </a:rPr>
              <a:t>5900S</a:t>
            </a:r>
            <a:br>
              <a:rPr lang="sv-SE" sz="1000" b="1">
                <a:solidFill>
                  <a:schemeClr val="tx1"/>
                </a:solidFill>
                <a:latin typeface="Tahoma" pitchFamily="34" charset="0"/>
              </a:rPr>
            </a:br>
            <a:r>
              <a:rPr lang="sv-SE" sz="1000" b="1">
                <a:solidFill>
                  <a:schemeClr val="tx1"/>
                </a:solidFill>
                <a:latin typeface="Tahoma" pitchFamily="34" charset="0"/>
              </a:rPr>
              <a:t>Adress:</a:t>
            </a:r>
          </a:p>
        </p:txBody>
      </p:sp>
      <p:sp>
        <p:nvSpPr>
          <p:cNvPr id="134" name="Text Box 73"/>
          <p:cNvSpPr txBox="1">
            <a:spLocks noChangeArrowheads="1"/>
          </p:cNvSpPr>
          <p:nvPr/>
        </p:nvSpPr>
        <p:spPr bwMode="auto">
          <a:xfrm>
            <a:off x="5992813" y="4740275"/>
            <a:ext cx="936625" cy="40322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lIns="95271" tIns="47636" rIns="95271" bIns="47636">
            <a:spAutoFit/>
          </a:bodyPr>
          <a:lstStyle/>
          <a:p>
            <a:pPr algn="l">
              <a:spcBef>
                <a:spcPct val="50000"/>
              </a:spcBef>
            </a:pPr>
            <a:r>
              <a:rPr lang="sv-SE" sz="1000" b="1">
                <a:solidFill>
                  <a:schemeClr val="tx1"/>
                </a:solidFill>
                <a:latin typeface="Tahoma" pitchFamily="34" charset="0"/>
              </a:rPr>
              <a:t>Tank Hub</a:t>
            </a:r>
            <a:br>
              <a:rPr lang="sv-SE" sz="1000" b="1">
                <a:solidFill>
                  <a:schemeClr val="tx1"/>
                </a:solidFill>
                <a:latin typeface="Tahoma" pitchFamily="34" charset="0"/>
              </a:rPr>
            </a:br>
            <a:r>
              <a:rPr lang="sv-SE" sz="1000" b="1">
                <a:solidFill>
                  <a:schemeClr val="tx1"/>
                </a:solidFill>
                <a:latin typeface="Tahoma" pitchFamily="34" charset="0"/>
              </a:rPr>
              <a:t>Adress:</a:t>
            </a:r>
          </a:p>
        </p:txBody>
      </p:sp>
      <p:sp>
        <p:nvSpPr>
          <p:cNvPr id="135" name="Text Box 73"/>
          <p:cNvSpPr txBox="1">
            <a:spLocks noChangeArrowheads="1"/>
          </p:cNvSpPr>
          <p:nvPr/>
        </p:nvSpPr>
        <p:spPr bwMode="auto">
          <a:xfrm>
            <a:off x="5357813" y="3643313"/>
            <a:ext cx="936625" cy="40322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lIns="95271" tIns="47636" rIns="95271" bIns="47636">
            <a:spAutoFit/>
          </a:bodyPr>
          <a:lstStyle/>
          <a:p>
            <a:pPr algn="l">
              <a:spcBef>
                <a:spcPct val="50000"/>
              </a:spcBef>
            </a:pPr>
            <a:r>
              <a:rPr lang="sv-SE" sz="1000" b="1">
                <a:solidFill>
                  <a:schemeClr val="tx1"/>
                </a:solidFill>
                <a:latin typeface="Tahoma" pitchFamily="34" charset="0"/>
              </a:rPr>
              <a:t>Tank Hub</a:t>
            </a:r>
            <a:br>
              <a:rPr lang="sv-SE" sz="1000" b="1">
                <a:solidFill>
                  <a:schemeClr val="tx1"/>
                </a:solidFill>
                <a:latin typeface="Tahoma" pitchFamily="34" charset="0"/>
              </a:rPr>
            </a:br>
            <a:r>
              <a:rPr lang="sv-SE" sz="1000" b="1">
                <a:solidFill>
                  <a:schemeClr val="tx1"/>
                </a:solidFill>
                <a:latin typeface="Tahoma" pitchFamily="34" charset="0"/>
              </a:rPr>
              <a:t>Adress:</a:t>
            </a:r>
          </a:p>
        </p:txBody>
      </p:sp>
      <p:sp>
        <p:nvSpPr>
          <p:cNvPr id="136" name="Text Box 73"/>
          <p:cNvSpPr txBox="1">
            <a:spLocks noChangeArrowheads="1"/>
          </p:cNvSpPr>
          <p:nvPr/>
        </p:nvSpPr>
        <p:spPr bwMode="auto">
          <a:xfrm>
            <a:off x="6500813" y="3500438"/>
            <a:ext cx="1071562" cy="40322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lIns="95271" tIns="47636" rIns="95271" bIns="47636">
            <a:spAutoFit/>
          </a:bodyPr>
          <a:lstStyle/>
          <a:p>
            <a:pPr algn="l">
              <a:spcBef>
                <a:spcPct val="50000"/>
              </a:spcBef>
            </a:pPr>
            <a:r>
              <a:rPr lang="sv-SE" sz="1000" b="1">
                <a:solidFill>
                  <a:schemeClr val="tx1"/>
                </a:solidFill>
                <a:latin typeface="Tahoma" pitchFamily="34" charset="0"/>
              </a:rPr>
              <a:t>2230 Display</a:t>
            </a:r>
            <a:br>
              <a:rPr lang="sv-SE" sz="1000" b="1">
                <a:solidFill>
                  <a:schemeClr val="tx1"/>
                </a:solidFill>
                <a:latin typeface="Tahoma" pitchFamily="34" charset="0"/>
              </a:rPr>
            </a:br>
            <a:r>
              <a:rPr lang="sv-SE" sz="1000" b="1">
                <a:solidFill>
                  <a:schemeClr val="tx1"/>
                </a:solidFill>
                <a:latin typeface="Tahoma" pitchFamily="34" charset="0"/>
              </a:rPr>
              <a:t>Adress:</a:t>
            </a:r>
          </a:p>
        </p:txBody>
      </p:sp>
      <p:sp>
        <p:nvSpPr>
          <p:cNvPr id="137" name="Text Box 73"/>
          <p:cNvSpPr txBox="1">
            <a:spLocks noChangeArrowheads="1"/>
          </p:cNvSpPr>
          <p:nvPr/>
        </p:nvSpPr>
        <p:spPr bwMode="auto">
          <a:xfrm>
            <a:off x="7500938" y="3500438"/>
            <a:ext cx="1031502" cy="403979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square" lIns="95271" tIns="47636" rIns="95271" bIns="47636">
            <a:spAutoFit/>
          </a:bodyPr>
          <a:lstStyle/>
          <a:p>
            <a:pPr algn="l">
              <a:spcBef>
                <a:spcPct val="50000"/>
              </a:spcBef>
            </a:pPr>
            <a:r>
              <a:rPr lang="sv-SE" sz="1000" b="1" dirty="0" smtClean="0">
                <a:solidFill>
                  <a:schemeClr val="tx1"/>
                </a:solidFill>
                <a:latin typeface="Tahoma" pitchFamily="34" charset="0"/>
              </a:rPr>
              <a:t>5900S 2-in-1</a:t>
            </a:r>
            <a:r>
              <a:rPr lang="sv-SE" sz="1000" b="1" dirty="0">
                <a:solidFill>
                  <a:schemeClr val="tx1"/>
                </a:solidFill>
                <a:latin typeface="Tahoma" pitchFamily="34" charset="0"/>
              </a:rPr>
              <a:t/>
            </a:r>
            <a:br>
              <a:rPr lang="sv-SE" sz="1000" b="1" dirty="0">
                <a:solidFill>
                  <a:schemeClr val="tx1"/>
                </a:solidFill>
                <a:latin typeface="Tahoma" pitchFamily="34" charset="0"/>
              </a:rPr>
            </a:br>
            <a:r>
              <a:rPr lang="sv-SE" sz="1000" b="1" dirty="0">
                <a:solidFill>
                  <a:schemeClr val="tx1"/>
                </a:solidFill>
                <a:latin typeface="Tahoma" pitchFamily="34" charset="0"/>
              </a:rPr>
              <a:t>Adress:</a:t>
            </a:r>
          </a:p>
        </p:txBody>
      </p:sp>
      <p:sp>
        <p:nvSpPr>
          <p:cNvPr id="138" name="Text Box 73"/>
          <p:cNvSpPr txBox="1">
            <a:spLocks noChangeArrowheads="1"/>
          </p:cNvSpPr>
          <p:nvPr/>
        </p:nvSpPr>
        <p:spPr bwMode="auto">
          <a:xfrm>
            <a:off x="8207375" y="2924944"/>
            <a:ext cx="936625" cy="557867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lIns="95271" tIns="47636" rIns="95271" bIns="47636">
            <a:spAutoFit/>
          </a:bodyPr>
          <a:lstStyle/>
          <a:p>
            <a:pPr algn="l">
              <a:spcBef>
                <a:spcPct val="50000"/>
              </a:spcBef>
            </a:pPr>
            <a:r>
              <a:rPr lang="sv-SE" sz="1000" b="1" dirty="0">
                <a:solidFill>
                  <a:schemeClr val="tx1"/>
                </a:solidFill>
                <a:latin typeface="Tahoma" pitchFamily="34" charset="0"/>
              </a:rPr>
              <a:t>2240 Temp</a:t>
            </a:r>
            <a:br>
              <a:rPr lang="sv-SE" sz="1000" b="1" dirty="0">
                <a:solidFill>
                  <a:schemeClr val="tx1"/>
                </a:solidFill>
                <a:latin typeface="Tahoma" pitchFamily="34" charset="0"/>
              </a:rPr>
            </a:br>
            <a:r>
              <a:rPr lang="sv-SE" sz="1000" b="1" dirty="0" smtClean="0">
                <a:solidFill>
                  <a:schemeClr val="tx1"/>
                </a:solidFill>
                <a:latin typeface="Tahoma" pitchFamily="34" charset="0"/>
              </a:rPr>
              <a:t>Adress:</a:t>
            </a:r>
            <a:br>
              <a:rPr lang="sv-SE" sz="1000" b="1" dirty="0" smtClean="0">
                <a:solidFill>
                  <a:schemeClr val="tx1"/>
                </a:solidFill>
                <a:latin typeface="Tahoma" pitchFamily="34" charset="0"/>
              </a:rPr>
            </a:br>
            <a:r>
              <a:rPr lang="sv-SE" sz="1000" b="1" dirty="0" smtClean="0">
                <a:solidFill>
                  <a:schemeClr val="tx1"/>
                </a:solidFill>
                <a:latin typeface="Tahoma" pitchFamily="34" charset="0"/>
              </a:rPr>
              <a:t>16 temp</a:t>
            </a:r>
            <a:endParaRPr lang="sv-SE" sz="1000" b="1" dirty="0">
              <a:solidFill>
                <a:schemeClr val="tx1"/>
              </a:solidFill>
              <a:latin typeface="Tahoma" pitchFamily="34" charset="0"/>
            </a:endParaRPr>
          </a:p>
        </p:txBody>
      </p:sp>
      <p:cxnSp>
        <p:nvCxnSpPr>
          <p:cNvPr id="140" name="Straight Connector 139"/>
          <p:cNvCxnSpPr>
            <a:cxnSpLocks noChangeShapeType="1"/>
          </p:cNvCxnSpPr>
          <p:nvPr/>
        </p:nvCxnSpPr>
        <p:spPr bwMode="auto">
          <a:xfrm rot="5400000">
            <a:off x="4286250" y="4572001"/>
            <a:ext cx="714375" cy="0"/>
          </a:xfrm>
          <a:prstGeom prst="line">
            <a:avLst/>
          </a:prstGeom>
          <a:noFill/>
          <a:ln w="9525" algn="ctr">
            <a:solidFill>
              <a:srgbClr val="000000"/>
            </a:solidFill>
            <a:round/>
            <a:headEnd/>
            <a:tailEnd/>
          </a:ln>
        </p:spPr>
      </p:cxnSp>
      <p:cxnSp>
        <p:nvCxnSpPr>
          <p:cNvPr id="150" name="Straight Connector 149"/>
          <p:cNvCxnSpPr>
            <a:cxnSpLocks noChangeShapeType="1"/>
          </p:cNvCxnSpPr>
          <p:nvPr/>
        </p:nvCxnSpPr>
        <p:spPr bwMode="auto">
          <a:xfrm rot="5400000">
            <a:off x="5645151" y="5230812"/>
            <a:ext cx="419100" cy="9525"/>
          </a:xfrm>
          <a:prstGeom prst="line">
            <a:avLst/>
          </a:prstGeom>
          <a:noFill/>
          <a:ln w="9525" algn="ctr">
            <a:solidFill>
              <a:srgbClr val="000000"/>
            </a:solidFill>
            <a:round/>
            <a:headEnd/>
            <a:tailEnd/>
          </a:ln>
        </p:spPr>
      </p:cxnSp>
      <p:cxnSp>
        <p:nvCxnSpPr>
          <p:cNvPr id="153" name="Straight Connector 152"/>
          <p:cNvCxnSpPr>
            <a:cxnSpLocks noChangeShapeType="1"/>
          </p:cNvCxnSpPr>
          <p:nvPr/>
        </p:nvCxnSpPr>
        <p:spPr bwMode="auto">
          <a:xfrm rot="5400000">
            <a:off x="4214813" y="3786188"/>
            <a:ext cx="857250" cy="0"/>
          </a:xfrm>
          <a:prstGeom prst="line">
            <a:avLst/>
          </a:prstGeom>
          <a:noFill/>
          <a:ln w="9525" algn="ctr">
            <a:solidFill>
              <a:srgbClr val="000000"/>
            </a:solidFill>
            <a:round/>
            <a:headEnd/>
            <a:tailEnd/>
          </a:ln>
        </p:spPr>
      </p:cxnSp>
      <p:cxnSp>
        <p:nvCxnSpPr>
          <p:cNvPr id="156" name="Straight Connector 155"/>
          <p:cNvCxnSpPr>
            <a:cxnSpLocks noChangeShapeType="1"/>
          </p:cNvCxnSpPr>
          <p:nvPr/>
        </p:nvCxnSpPr>
        <p:spPr bwMode="auto">
          <a:xfrm>
            <a:off x="4643438" y="4214813"/>
            <a:ext cx="785812" cy="0"/>
          </a:xfrm>
          <a:prstGeom prst="line">
            <a:avLst/>
          </a:prstGeom>
          <a:noFill/>
          <a:ln w="9525" algn="ctr">
            <a:solidFill>
              <a:srgbClr val="000000"/>
            </a:solidFill>
            <a:round/>
            <a:headEnd/>
            <a:tailEnd/>
          </a:ln>
        </p:spPr>
      </p:cxnSp>
      <p:cxnSp>
        <p:nvCxnSpPr>
          <p:cNvPr id="160" name="Straight Connector 159"/>
          <p:cNvCxnSpPr>
            <a:cxnSpLocks noChangeShapeType="1"/>
          </p:cNvCxnSpPr>
          <p:nvPr/>
        </p:nvCxnSpPr>
        <p:spPr bwMode="auto">
          <a:xfrm>
            <a:off x="6000750" y="4214813"/>
            <a:ext cx="571500" cy="0"/>
          </a:xfrm>
          <a:prstGeom prst="line">
            <a:avLst/>
          </a:prstGeom>
          <a:noFill/>
          <a:ln w="9525" algn="ctr">
            <a:solidFill>
              <a:srgbClr val="000000"/>
            </a:solidFill>
            <a:round/>
            <a:headEnd/>
            <a:tailEnd/>
          </a:ln>
        </p:spPr>
      </p:cxnSp>
      <p:cxnSp>
        <p:nvCxnSpPr>
          <p:cNvPr id="162" name="Straight Connector 161"/>
          <p:cNvCxnSpPr>
            <a:cxnSpLocks noChangeShapeType="1"/>
          </p:cNvCxnSpPr>
          <p:nvPr/>
        </p:nvCxnSpPr>
        <p:spPr bwMode="auto">
          <a:xfrm>
            <a:off x="7000875" y="4071938"/>
            <a:ext cx="500063" cy="0"/>
          </a:xfrm>
          <a:prstGeom prst="line">
            <a:avLst/>
          </a:prstGeom>
          <a:noFill/>
          <a:ln w="9525" algn="ctr">
            <a:solidFill>
              <a:srgbClr val="000000"/>
            </a:solidFill>
            <a:round/>
            <a:headEnd/>
            <a:tailEnd/>
          </a:ln>
        </p:spPr>
      </p:cxnSp>
      <p:cxnSp>
        <p:nvCxnSpPr>
          <p:cNvPr id="164" name="Straight Connector 163"/>
          <p:cNvCxnSpPr>
            <a:cxnSpLocks noChangeShapeType="1"/>
          </p:cNvCxnSpPr>
          <p:nvPr/>
        </p:nvCxnSpPr>
        <p:spPr bwMode="auto">
          <a:xfrm flipV="1">
            <a:off x="8001000" y="3857625"/>
            <a:ext cx="428625" cy="285750"/>
          </a:xfrm>
          <a:prstGeom prst="line">
            <a:avLst/>
          </a:prstGeom>
          <a:noFill/>
          <a:ln w="9525" algn="ctr">
            <a:solidFill>
              <a:srgbClr val="000000"/>
            </a:solidFill>
            <a:round/>
            <a:headEnd/>
            <a:tailEnd/>
          </a:ln>
        </p:spPr>
      </p:cxnSp>
      <p:sp>
        <p:nvSpPr>
          <p:cNvPr id="167" name="Text Box 141"/>
          <p:cNvSpPr txBox="1">
            <a:spLocks noChangeArrowheads="1"/>
          </p:cNvSpPr>
          <p:nvPr/>
        </p:nvSpPr>
        <p:spPr bwMode="auto">
          <a:xfrm>
            <a:off x="2428875" y="5105400"/>
            <a:ext cx="504825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sv-SE" sz="1000" b="1">
                <a:solidFill>
                  <a:srgbClr val="FE1A08"/>
                </a:solidFill>
              </a:rPr>
              <a:t>3</a:t>
            </a:r>
          </a:p>
        </p:txBody>
      </p:sp>
      <p:sp>
        <p:nvSpPr>
          <p:cNvPr id="168" name="Text Box 141"/>
          <p:cNvSpPr txBox="1">
            <a:spLocks noChangeArrowheads="1"/>
          </p:cNvSpPr>
          <p:nvPr/>
        </p:nvSpPr>
        <p:spPr bwMode="auto">
          <a:xfrm>
            <a:off x="6500813" y="4899025"/>
            <a:ext cx="504825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sv-SE" sz="1000" b="1" dirty="0" smtClean="0">
                <a:solidFill>
                  <a:srgbClr val="FE1A08"/>
                </a:solidFill>
              </a:rPr>
              <a:t>105</a:t>
            </a:r>
            <a:endParaRPr lang="sv-SE" sz="1000" b="1" dirty="0">
              <a:solidFill>
                <a:srgbClr val="FE1A08"/>
              </a:solidFill>
            </a:endParaRPr>
          </a:p>
        </p:txBody>
      </p:sp>
      <p:sp>
        <p:nvSpPr>
          <p:cNvPr id="169" name="Text Box 141"/>
          <p:cNvSpPr txBox="1">
            <a:spLocks noChangeArrowheads="1"/>
          </p:cNvSpPr>
          <p:nvPr/>
        </p:nvSpPr>
        <p:spPr bwMode="auto">
          <a:xfrm>
            <a:off x="5857875" y="3802063"/>
            <a:ext cx="504825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sv-SE" sz="1000" b="1" dirty="0" smtClean="0">
                <a:solidFill>
                  <a:srgbClr val="FE1A08"/>
                </a:solidFill>
              </a:rPr>
              <a:t>106</a:t>
            </a:r>
            <a:endParaRPr lang="sv-SE" sz="1000" b="1" dirty="0">
              <a:solidFill>
                <a:srgbClr val="FE1A08"/>
              </a:solidFill>
            </a:endParaRPr>
          </a:p>
        </p:txBody>
      </p:sp>
      <p:sp>
        <p:nvSpPr>
          <p:cNvPr id="170" name="Text Box 140"/>
          <p:cNvSpPr txBox="1">
            <a:spLocks noChangeArrowheads="1"/>
          </p:cNvSpPr>
          <p:nvPr/>
        </p:nvSpPr>
        <p:spPr bwMode="auto">
          <a:xfrm>
            <a:off x="8710613" y="3083694"/>
            <a:ext cx="504825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sv-SE" sz="1000" b="1" dirty="0" smtClean="0">
                <a:solidFill>
                  <a:srgbClr val="FE1A08"/>
                </a:solidFill>
              </a:rPr>
              <a:t>106</a:t>
            </a:r>
            <a:endParaRPr lang="sv-SE" sz="1000" b="1" dirty="0">
              <a:solidFill>
                <a:srgbClr val="FE1A08"/>
              </a:solidFill>
            </a:endParaRPr>
          </a:p>
        </p:txBody>
      </p:sp>
      <p:sp>
        <p:nvSpPr>
          <p:cNvPr id="171" name="Text Box 149"/>
          <p:cNvSpPr txBox="1">
            <a:spLocks noChangeArrowheads="1"/>
          </p:cNvSpPr>
          <p:nvPr/>
        </p:nvSpPr>
        <p:spPr bwMode="auto">
          <a:xfrm>
            <a:off x="8001000" y="3659188"/>
            <a:ext cx="504825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sv-SE" sz="1000" b="1" dirty="0" smtClean="0">
                <a:solidFill>
                  <a:srgbClr val="FE1A08"/>
                </a:solidFill>
              </a:rPr>
              <a:t>6/56</a:t>
            </a:r>
            <a:endParaRPr lang="sv-SE" sz="1000" b="1" dirty="0">
              <a:solidFill>
                <a:srgbClr val="FE1A08"/>
              </a:solidFill>
            </a:endParaRPr>
          </a:p>
        </p:txBody>
      </p:sp>
      <p:sp>
        <p:nvSpPr>
          <p:cNvPr id="172" name="Text Box 149"/>
          <p:cNvSpPr txBox="1">
            <a:spLocks noChangeArrowheads="1"/>
          </p:cNvSpPr>
          <p:nvPr/>
        </p:nvSpPr>
        <p:spPr bwMode="auto">
          <a:xfrm>
            <a:off x="5849938" y="6399213"/>
            <a:ext cx="504825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sv-SE" sz="1000" b="1" dirty="0" smtClean="0">
                <a:solidFill>
                  <a:srgbClr val="FE1A08"/>
                </a:solidFill>
              </a:rPr>
              <a:t>5</a:t>
            </a:r>
            <a:endParaRPr lang="sv-SE" sz="1000" b="1" dirty="0">
              <a:solidFill>
                <a:srgbClr val="FE1A08"/>
              </a:solidFill>
            </a:endParaRPr>
          </a:p>
        </p:txBody>
      </p:sp>
      <p:sp>
        <p:nvSpPr>
          <p:cNvPr id="173" name="Text Box 149"/>
          <p:cNvSpPr txBox="1">
            <a:spLocks noChangeArrowheads="1"/>
          </p:cNvSpPr>
          <p:nvPr/>
        </p:nvSpPr>
        <p:spPr bwMode="auto">
          <a:xfrm>
            <a:off x="7072313" y="3659188"/>
            <a:ext cx="504825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sv-SE" sz="1000" b="1">
                <a:solidFill>
                  <a:srgbClr val="FE1A08"/>
                </a:solidFill>
              </a:rPr>
              <a:t>N/A</a:t>
            </a:r>
          </a:p>
        </p:txBody>
      </p:sp>
      <p:cxnSp>
        <p:nvCxnSpPr>
          <p:cNvPr id="175" name="Straight Connector 174"/>
          <p:cNvCxnSpPr>
            <a:cxnSpLocks noChangeShapeType="1"/>
          </p:cNvCxnSpPr>
          <p:nvPr/>
        </p:nvCxnSpPr>
        <p:spPr bwMode="auto">
          <a:xfrm>
            <a:off x="4643438" y="4929188"/>
            <a:ext cx="785812" cy="0"/>
          </a:xfrm>
          <a:prstGeom prst="line">
            <a:avLst/>
          </a:prstGeom>
          <a:noFill/>
          <a:ln w="9525" algn="ctr">
            <a:solidFill>
              <a:srgbClr val="000000"/>
            </a:solidFill>
            <a:round/>
            <a:headEnd/>
            <a:tailEnd/>
          </a:ln>
        </p:spPr>
      </p:cxnSp>
      <p:pic>
        <p:nvPicPr>
          <p:cNvPr id="186" name="Picture 12"/>
          <p:cNvPicPr>
            <a:picLocks noChangeAspect="1" noChangeArrowheads="1"/>
          </p:cNvPicPr>
          <p:nvPr/>
        </p:nvPicPr>
        <p:blipFill>
          <a:blip r:embed="rId22" cstate="print"/>
          <a:srcRect/>
          <a:stretch>
            <a:fillRect/>
          </a:stretch>
        </p:blipFill>
        <p:spPr bwMode="auto">
          <a:xfrm>
            <a:off x="7429500" y="1143000"/>
            <a:ext cx="1381125" cy="1704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7" name="Text Box 98"/>
          <p:cNvSpPr txBox="1">
            <a:spLocks noChangeArrowheads="1"/>
          </p:cNvSpPr>
          <p:nvPr/>
        </p:nvSpPr>
        <p:spPr bwMode="auto">
          <a:xfrm>
            <a:off x="7786688" y="1857375"/>
            <a:ext cx="857250" cy="250825"/>
          </a:xfrm>
          <a:prstGeom prst="rect">
            <a:avLst/>
          </a:prstGeom>
          <a:solidFill>
            <a:schemeClr val="bg1"/>
          </a:solidFill>
          <a:ln w="25400">
            <a:noFill/>
            <a:miter lim="800000"/>
            <a:headEnd/>
            <a:tailEnd/>
          </a:ln>
        </p:spPr>
        <p:txBody>
          <a:bodyPr lIns="95271" tIns="47636" rIns="95271" bIns="47636">
            <a:spAutoFit/>
          </a:bodyPr>
          <a:lstStyle/>
          <a:p>
            <a:pPr algn="l">
              <a:spcBef>
                <a:spcPct val="50000"/>
              </a:spcBef>
            </a:pPr>
            <a:r>
              <a:rPr lang="sv-SE" sz="1000" b="1">
                <a:solidFill>
                  <a:schemeClr val="tx1"/>
                </a:solidFill>
                <a:latin typeface="Tahoma" pitchFamily="34" charset="0"/>
              </a:rPr>
              <a:t>DCS</a:t>
            </a:r>
          </a:p>
        </p:txBody>
      </p:sp>
      <p:cxnSp>
        <p:nvCxnSpPr>
          <p:cNvPr id="115" name="Straight Connector 114"/>
          <p:cNvCxnSpPr>
            <a:cxnSpLocks noChangeShapeType="1"/>
          </p:cNvCxnSpPr>
          <p:nvPr/>
        </p:nvCxnSpPr>
        <p:spPr bwMode="auto">
          <a:xfrm rot="10800000">
            <a:off x="6572250" y="2643188"/>
            <a:ext cx="1071563" cy="0"/>
          </a:xfrm>
          <a:prstGeom prst="line">
            <a:avLst/>
          </a:prstGeom>
          <a:noFill/>
          <a:ln w="9525" algn="ctr">
            <a:solidFill>
              <a:srgbClr val="000000"/>
            </a:solidFill>
            <a:round/>
            <a:headEnd/>
            <a:tailEnd/>
          </a:ln>
        </p:spPr>
      </p:cxnSp>
      <p:pic>
        <p:nvPicPr>
          <p:cNvPr id="128" name="Picture 5"/>
          <p:cNvPicPr>
            <a:picLocks noChangeAspect="1" noChangeArrowheads="1"/>
          </p:cNvPicPr>
          <p:nvPr/>
        </p:nvPicPr>
        <p:blipFill>
          <a:blip r:embed="rId23" cstate="print"/>
          <a:srcRect/>
          <a:stretch>
            <a:fillRect/>
          </a:stretch>
        </p:blipFill>
        <p:spPr bwMode="auto">
          <a:xfrm>
            <a:off x="8464426" y="3571875"/>
            <a:ext cx="500062" cy="790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" name="Picture 6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059832" y="4869160"/>
            <a:ext cx="750887" cy="42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" name="Text Box 73"/>
          <p:cNvSpPr txBox="1">
            <a:spLocks noChangeArrowheads="1"/>
          </p:cNvSpPr>
          <p:nvPr/>
        </p:nvSpPr>
        <p:spPr bwMode="auto">
          <a:xfrm>
            <a:off x="3059832" y="4511973"/>
            <a:ext cx="936625" cy="40322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lIns="95271" tIns="47636" rIns="95271" bIns="47636">
            <a:spAutoFit/>
          </a:bodyPr>
          <a:lstStyle/>
          <a:p>
            <a:pPr algn="l">
              <a:spcBef>
                <a:spcPct val="50000"/>
              </a:spcBef>
            </a:pPr>
            <a:r>
              <a:rPr lang="sv-SE" sz="1000" b="1" dirty="0">
                <a:solidFill>
                  <a:schemeClr val="tx1"/>
                </a:solidFill>
                <a:latin typeface="Tahoma" pitchFamily="34" charset="0"/>
              </a:rPr>
              <a:t>Tank Hub</a:t>
            </a:r>
            <a:br>
              <a:rPr lang="sv-SE" sz="1000" b="1" dirty="0">
                <a:solidFill>
                  <a:schemeClr val="tx1"/>
                </a:solidFill>
                <a:latin typeface="Tahoma" pitchFamily="34" charset="0"/>
              </a:rPr>
            </a:br>
            <a:r>
              <a:rPr lang="sv-SE" sz="1000" b="1" dirty="0">
                <a:solidFill>
                  <a:schemeClr val="tx1"/>
                </a:solidFill>
                <a:latin typeface="Tahoma" pitchFamily="34" charset="0"/>
              </a:rPr>
              <a:t>Adress:</a:t>
            </a:r>
          </a:p>
        </p:txBody>
      </p:sp>
      <p:cxnSp>
        <p:nvCxnSpPr>
          <p:cNvPr id="123" name="Straight Connector 122"/>
          <p:cNvCxnSpPr>
            <a:cxnSpLocks noChangeShapeType="1"/>
          </p:cNvCxnSpPr>
          <p:nvPr/>
        </p:nvCxnSpPr>
        <p:spPr bwMode="auto">
          <a:xfrm rot="10800000" flipV="1">
            <a:off x="3714750" y="5143500"/>
            <a:ext cx="642938" cy="0"/>
          </a:xfrm>
          <a:prstGeom prst="line">
            <a:avLst/>
          </a:prstGeom>
          <a:noFill/>
          <a:ln w="9525" algn="ctr">
            <a:solidFill>
              <a:srgbClr val="000000"/>
            </a:solidFill>
            <a:round/>
            <a:headEnd/>
            <a:tailEnd/>
          </a:ln>
        </p:spPr>
      </p:cxnSp>
      <p:pic>
        <p:nvPicPr>
          <p:cNvPr id="105" name="Picture 6" descr="V:\Land_Div\Piw\Lena\Raptor\PDS\Pictures\5900S Parabolic 128_Montage_A.tif"/>
          <p:cNvPicPr>
            <a:picLocks noChangeAspect="1" noChangeArrowheads="1"/>
          </p:cNvPicPr>
          <p:nvPr/>
        </p:nvPicPr>
        <p:blipFill>
          <a:blip r:embed="rId19" cstate="print"/>
          <a:srcRect/>
          <a:stretch>
            <a:fillRect/>
          </a:stretch>
        </p:blipFill>
        <p:spPr bwMode="auto">
          <a:xfrm>
            <a:off x="2555776" y="5373216"/>
            <a:ext cx="1112838" cy="1285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8" name="Text Box 73"/>
          <p:cNvSpPr txBox="1">
            <a:spLocks noChangeArrowheads="1"/>
          </p:cNvSpPr>
          <p:nvPr/>
        </p:nvSpPr>
        <p:spPr bwMode="auto">
          <a:xfrm>
            <a:off x="3419872" y="5862538"/>
            <a:ext cx="1031502" cy="403979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square" lIns="95271" tIns="47636" rIns="95271" bIns="47636">
            <a:spAutoFit/>
          </a:bodyPr>
          <a:lstStyle/>
          <a:p>
            <a:pPr algn="l">
              <a:spcBef>
                <a:spcPct val="50000"/>
              </a:spcBef>
            </a:pPr>
            <a:r>
              <a:rPr lang="sv-SE" sz="1000" b="1" dirty="0" smtClean="0">
                <a:solidFill>
                  <a:schemeClr val="tx1"/>
                </a:solidFill>
                <a:latin typeface="Tahoma" pitchFamily="34" charset="0"/>
              </a:rPr>
              <a:t>5900S 2-in-1</a:t>
            </a:r>
            <a:r>
              <a:rPr lang="sv-SE" sz="1000" b="1" dirty="0">
                <a:solidFill>
                  <a:schemeClr val="tx1"/>
                </a:solidFill>
                <a:latin typeface="Tahoma" pitchFamily="34" charset="0"/>
              </a:rPr>
              <a:t/>
            </a:r>
            <a:br>
              <a:rPr lang="sv-SE" sz="1000" b="1" dirty="0">
                <a:solidFill>
                  <a:schemeClr val="tx1"/>
                </a:solidFill>
                <a:latin typeface="Tahoma" pitchFamily="34" charset="0"/>
              </a:rPr>
            </a:br>
            <a:r>
              <a:rPr lang="sv-SE" sz="1000" b="1" dirty="0">
                <a:solidFill>
                  <a:schemeClr val="tx1"/>
                </a:solidFill>
                <a:latin typeface="Tahoma" pitchFamily="34" charset="0"/>
              </a:rPr>
              <a:t>Adress:</a:t>
            </a:r>
          </a:p>
        </p:txBody>
      </p:sp>
      <p:sp>
        <p:nvSpPr>
          <p:cNvPr id="109" name="Text Box 149"/>
          <p:cNvSpPr txBox="1">
            <a:spLocks noChangeArrowheads="1"/>
          </p:cNvSpPr>
          <p:nvPr/>
        </p:nvSpPr>
        <p:spPr bwMode="auto">
          <a:xfrm>
            <a:off x="3995167" y="6021288"/>
            <a:ext cx="504825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sv-SE" sz="1000" b="1" dirty="0" smtClean="0">
                <a:solidFill>
                  <a:srgbClr val="FE1A08"/>
                </a:solidFill>
              </a:rPr>
              <a:t>4/54</a:t>
            </a:r>
            <a:endParaRPr lang="sv-SE" sz="1000" b="1" dirty="0">
              <a:solidFill>
                <a:srgbClr val="FE1A08"/>
              </a:solidFill>
            </a:endParaRPr>
          </a:p>
        </p:txBody>
      </p:sp>
      <p:cxnSp>
        <p:nvCxnSpPr>
          <p:cNvPr id="110" name="Straight Connector 109"/>
          <p:cNvCxnSpPr>
            <a:cxnSpLocks noChangeShapeType="1"/>
          </p:cNvCxnSpPr>
          <p:nvPr/>
        </p:nvCxnSpPr>
        <p:spPr bwMode="auto">
          <a:xfrm rot="5400000">
            <a:off x="3059832" y="5301208"/>
            <a:ext cx="288032" cy="0"/>
          </a:xfrm>
          <a:prstGeom prst="line">
            <a:avLst/>
          </a:prstGeom>
          <a:noFill/>
          <a:ln w="9525" algn="ctr">
            <a:solidFill>
              <a:srgbClr val="000000"/>
            </a:solidFill>
            <a:round/>
            <a:headEnd/>
            <a:tailEnd/>
          </a:ln>
        </p:spPr>
      </p:cxn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50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50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950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95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950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95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95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95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95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95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95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95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95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95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95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95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95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95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950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2950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295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" fill="hold">
                      <p:stCondLst>
                        <p:cond delay="indefinite"/>
                      </p:stCondLst>
                      <p:childTnLst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0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3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6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2" dur="500"/>
                                        <p:tgtEl>
                                          <p:spTgt spid="57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5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8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1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4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7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8" fill="hold">
                      <p:stCondLst>
                        <p:cond delay="indefinite"/>
                      </p:stCondLst>
                      <p:childTnLst>
                        <p:par>
                          <p:cTn id="219" fill="hold">
                            <p:stCondLst>
                              <p:cond delay="0"/>
                            </p:stCondLst>
                            <p:childTnLst>
                              <p:par>
                                <p:cTn id="2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2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3" fill="hold">
                      <p:stCondLst>
                        <p:cond delay="indefinite"/>
                      </p:stCondLst>
                      <p:childTnLst>
                        <p:par>
                          <p:cTn id="224" fill="hold">
                            <p:stCondLst>
                              <p:cond delay="0"/>
                            </p:stCondLst>
                            <p:childTnLst>
                              <p:par>
                                <p:cTn id="2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7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8" fill="hold">
                      <p:stCondLst>
                        <p:cond delay="indefinite"/>
                      </p:stCondLst>
                      <p:childTnLst>
                        <p:par>
                          <p:cTn id="229" fill="hold">
                            <p:stCondLst>
                              <p:cond delay="0"/>
                            </p:stCondLst>
                            <p:childTnLst>
                              <p:par>
                                <p:cTn id="2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2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3" fill="hold">
                      <p:stCondLst>
                        <p:cond delay="indefinite"/>
                      </p:stCondLst>
                      <p:childTnLst>
                        <p:par>
                          <p:cTn id="234" fill="hold">
                            <p:stCondLst>
                              <p:cond delay="0"/>
                            </p:stCondLst>
                            <p:childTnLst>
                              <p:par>
                                <p:cTn id="2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7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8" fill="hold">
                      <p:stCondLst>
                        <p:cond delay="indefinite"/>
                      </p:stCondLst>
                      <p:childTnLst>
                        <p:par>
                          <p:cTn id="239" fill="hold">
                            <p:stCondLst>
                              <p:cond delay="0"/>
                            </p:stCondLst>
                            <p:childTnLst>
                              <p:par>
                                <p:cTn id="2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2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5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8" dur="500"/>
                                        <p:tgtEl>
                                          <p:spTgt spid="2950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1" dur="500"/>
                                        <p:tgtEl>
                                          <p:spTgt spid="2950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4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7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0" dur="500"/>
                                        <p:tgtEl>
                                          <p:spTgt spid="10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3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6" dur="500"/>
                                        <p:tgtEl>
                                          <p:spTgt spid="10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9" dur="500"/>
                                        <p:tgtEl>
                                          <p:spTgt spid="295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2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3" fill="hold">
                      <p:stCondLst>
                        <p:cond delay="indefinite"/>
                      </p:stCondLst>
                      <p:childTnLst>
                        <p:par>
                          <p:cTn id="274" fill="hold">
                            <p:stCondLst>
                              <p:cond delay="0"/>
                            </p:stCondLst>
                            <p:childTnLst>
                              <p:par>
                                <p:cTn id="27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6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9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2" dur="500"/>
                                        <p:tgtEl>
                                          <p:spTgt spid="2950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5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5" dur="500"/>
                                        <p:tgtEl>
                                          <p:spTgt spid="2950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5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8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1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4" dur="500"/>
                                        <p:tgtEl>
                                          <p:spTgt spid="102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7" dur="500"/>
                                        <p:tgtEl>
                                          <p:spTgt spid="2950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5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0" dur="500"/>
                                        <p:tgtEl>
                                          <p:spTgt spid="102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4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7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0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3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78" grpId="0"/>
      <p:bldP spid="10278" grpId="1"/>
      <p:bldP spid="295020" grpId="0" animBg="1"/>
      <p:bldP spid="295021" grpId="0" animBg="1"/>
      <p:bldP spid="295022" grpId="0" animBg="1"/>
      <p:bldP spid="295023" grpId="0" animBg="1"/>
      <p:bldP spid="295024" grpId="0" animBg="1"/>
      <p:bldP spid="295025" grpId="0" animBg="1"/>
      <p:bldP spid="295026" grpId="0" animBg="1"/>
      <p:bldP spid="295027" grpId="0" animBg="1"/>
      <p:bldP spid="295028" grpId="0" animBg="1"/>
      <p:bldP spid="295031" grpId="0" animBg="1"/>
      <p:bldP spid="295032" grpId="0" animBg="1"/>
      <p:bldP spid="295033" grpId="0" animBg="1"/>
      <p:bldP spid="295034" grpId="0" animBg="1"/>
      <p:bldP spid="295035" grpId="0" animBg="1"/>
      <p:bldP spid="295043" grpId="0" animBg="1"/>
      <p:bldP spid="295045" grpId="0" animBg="1"/>
      <p:bldP spid="295045" grpId="1" animBg="1"/>
      <p:bldP spid="295046" grpId="0" animBg="1"/>
      <p:bldP spid="295046" grpId="1" animBg="1"/>
      <p:bldP spid="295047" grpId="0" animBg="1"/>
      <p:bldP spid="295047" grpId="1" animBg="1"/>
      <p:bldP spid="295051" grpId="0"/>
      <p:bldP spid="295052" grpId="0"/>
      <p:bldP spid="295054" grpId="0"/>
      <p:bldP spid="295058" grpId="0"/>
      <p:bldP spid="295061" grpId="0"/>
      <p:bldP spid="127" grpId="0" animBg="1"/>
      <p:bldP spid="133" grpId="0"/>
      <p:bldP spid="134" grpId="0"/>
      <p:bldP spid="135" grpId="0"/>
      <p:bldP spid="136" grpId="0"/>
      <p:bldP spid="137" grpId="0"/>
      <p:bldP spid="138" grpId="0"/>
      <p:bldP spid="167" grpId="0"/>
      <p:bldP spid="168" grpId="0"/>
      <p:bldP spid="169" grpId="0"/>
      <p:bldP spid="170" grpId="0"/>
      <p:bldP spid="171" grpId="0"/>
      <p:bldP spid="172" grpId="0"/>
      <p:bldP spid="173" grpId="0"/>
      <p:bldP spid="187" grpId="0" animBg="1"/>
      <p:bldP spid="103" grpId="0"/>
      <p:bldP spid="108" grpId="0"/>
      <p:bldP spid="10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sv-SE" sz="2800" smtClean="0"/>
              <a:t>Configure FCU Slave Database</a:t>
            </a:r>
            <a:endParaRPr lang="en-US" sz="2800" smtClean="0"/>
          </a:p>
        </p:txBody>
      </p:sp>
      <p:graphicFrame>
        <p:nvGraphicFramePr>
          <p:cNvPr id="10242" name="Object 3"/>
          <p:cNvGraphicFramePr>
            <a:graphicFrameLocks noChangeAspect="1"/>
          </p:cNvGraphicFramePr>
          <p:nvPr>
            <p:ph idx="1"/>
          </p:nvPr>
        </p:nvGraphicFramePr>
        <p:xfrm>
          <a:off x="1887538" y="1208088"/>
          <a:ext cx="5399087" cy="5160962"/>
        </p:xfrm>
        <a:graphic>
          <a:graphicData uri="http://schemas.openxmlformats.org/presentationml/2006/ole">
            <p:oleObj spid="_x0000_s10242" name="Bitmap Image" r:id="rId3" imgW="5380952" imgH="5144218" progId="PBrush">
              <p:embed/>
            </p:oleObj>
          </a:graphicData>
        </a:graphic>
      </p:graphicFrame>
      <p:sp>
        <p:nvSpPr>
          <p:cNvPr id="317444" name="Text Box 4"/>
          <p:cNvSpPr txBox="1">
            <a:spLocks noChangeArrowheads="1"/>
          </p:cNvSpPr>
          <p:nvPr/>
        </p:nvSpPr>
        <p:spPr bwMode="auto">
          <a:xfrm>
            <a:off x="2397125" y="2101850"/>
            <a:ext cx="720725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sv-SE" sz="900" b="1" dirty="0">
                <a:solidFill>
                  <a:schemeClr val="folHlink"/>
                </a:solidFill>
              </a:rPr>
              <a:t>REX RTG</a:t>
            </a:r>
          </a:p>
        </p:txBody>
      </p:sp>
      <p:sp>
        <p:nvSpPr>
          <p:cNvPr id="317445" name="Text Box 5"/>
          <p:cNvSpPr txBox="1">
            <a:spLocks noChangeArrowheads="1"/>
          </p:cNvSpPr>
          <p:nvPr/>
        </p:nvSpPr>
        <p:spPr bwMode="auto">
          <a:xfrm>
            <a:off x="3117850" y="2101850"/>
            <a:ext cx="360363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sv-SE" sz="900" b="1" dirty="0">
                <a:solidFill>
                  <a:schemeClr val="folHlink"/>
                </a:solidFill>
              </a:rPr>
              <a:t>1</a:t>
            </a:r>
          </a:p>
        </p:txBody>
      </p:sp>
      <p:sp>
        <p:nvSpPr>
          <p:cNvPr id="317446" name="Text Box 6"/>
          <p:cNvSpPr txBox="1">
            <a:spLocks noChangeArrowheads="1"/>
          </p:cNvSpPr>
          <p:nvPr/>
        </p:nvSpPr>
        <p:spPr bwMode="auto">
          <a:xfrm>
            <a:off x="3622675" y="2101850"/>
            <a:ext cx="449263" cy="230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sv-SE" sz="900" b="1" dirty="0">
                <a:solidFill>
                  <a:schemeClr val="folHlink"/>
                </a:solidFill>
              </a:rPr>
              <a:t>FB 1</a:t>
            </a:r>
          </a:p>
        </p:txBody>
      </p:sp>
      <p:sp>
        <p:nvSpPr>
          <p:cNvPr id="317447" name="Text Box 7"/>
          <p:cNvSpPr txBox="1">
            <a:spLocks noChangeArrowheads="1"/>
          </p:cNvSpPr>
          <p:nvPr/>
        </p:nvSpPr>
        <p:spPr bwMode="auto">
          <a:xfrm>
            <a:off x="4054475" y="2101850"/>
            <a:ext cx="358775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sv-SE" sz="900" b="1">
                <a:solidFill>
                  <a:schemeClr val="folHlink"/>
                </a:solidFill>
              </a:rPr>
              <a:t>0</a:t>
            </a:r>
          </a:p>
        </p:txBody>
      </p:sp>
      <p:sp>
        <p:nvSpPr>
          <p:cNvPr id="317448" name="Text Box 8"/>
          <p:cNvSpPr txBox="1">
            <a:spLocks noChangeArrowheads="1"/>
          </p:cNvSpPr>
          <p:nvPr/>
        </p:nvSpPr>
        <p:spPr bwMode="auto">
          <a:xfrm>
            <a:off x="2397125" y="2271713"/>
            <a:ext cx="720725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sv-SE" sz="900" b="1" dirty="0">
                <a:solidFill>
                  <a:schemeClr val="folHlink"/>
                </a:solidFill>
              </a:rPr>
              <a:t>REX RTG</a:t>
            </a:r>
          </a:p>
        </p:txBody>
      </p:sp>
      <p:sp>
        <p:nvSpPr>
          <p:cNvPr id="317449" name="Text Box 9"/>
          <p:cNvSpPr txBox="1">
            <a:spLocks noChangeArrowheads="1"/>
          </p:cNvSpPr>
          <p:nvPr/>
        </p:nvSpPr>
        <p:spPr bwMode="auto">
          <a:xfrm>
            <a:off x="3117850" y="2271713"/>
            <a:ext cx="360363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sv-SE" sz="900" b="1">
                <a:solidFill>
                  <a:schemeClr val="folHlink"/>
                </a:solidFill>
              </a:rPr>
              <a:t>2</a:t>
            </a:r>
          </a:p>
        </p:txBody>
      </p:sp>
      <p:sp>
        <p:nvSpPr>
          <p:cNvPr id="317450" name="Text Box 10"/>
          <p:cNvSpPr txBox="1">
            <a:spLocks noChangeArrowheads="1"/>
          </p:cNvSpPr>
          <p:nvPr/>
        </p:nvSpPr>
        <p:spPr bwMode="auto">
          <a:xfrm>
            <a:off x="3622675" y="2271713"/>
            <a:ext cx="449263" cy="230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sv-SE" sz="900" b="1">
                <a:solidFill>
                  <a:schemeClr val="folHlink"/>
                </a:solidFill>
              </a:rPr>
              <a:t>FB 2</a:t>
            </a:r>
          </a:p>
        </p:txBody>
      </p:sp>
      <p:sp>
        <p:nvSpPr>
          <p:cNvPr id="317451" name="Text Box 11"/>
          <p:cNvSpPr txBox="1">
            <a:spLocks noChangeArrowheads="1"/>
          </p:cNvSpPr>
          <p:nvPr/>
        </p:nvSpPr>
        <p:spPr bwMode="auto">
          <a:xfrm>
            <a:off x="4054475" y="2271713"/>
            <a:ext cx="358775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sv-SE" sz="900" b="1">
                <a:solidFill>
                  <a:schemeClr val="folHlink"/>
                </a:solidFill>
              </a:rPr>
              <a:t>6</a:t>
            </a:r>
          </a:p>
        </p:txBody>
      </p:sp>
      <p:sp>
        <p:nvSpPr>
          <p:cNvPr id="317452" name="Text Box 12"/>
          <p:cNvSpPr txBox="1">
            <a:spLocks noChangeArrowheads="1"/>
          </p:cNvSpPr>
          <p:nvPr/>
        </p:nvSpPr>
        <p:spPr bwMode="auto">
          <a:xfrm>
            <a:off x="2397125" y="2462213"/>
            <a:ext cx="720725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sv-SE" sz="900" b="1" dirty="0">
                <a:solidFill>
                  <a:schemeClr val="folHlink"/>
                </a:solidFill>
              </a:rPr>
              <a:t>PRO RTG</a:t>
            </a:r>
          </a:p>
        </p:txBody>
      </p:sp>
      <p:sp>
        <p:nvSpPr>
          <p:cNvPr id="317453" name="Text Box 13"/>
          <p:cNvSpPr txBox="1">
            <a:spLocks noChangeArrowheads="1"/>
          </p:cNvSpPr>
          <p:nvPr/>
        </p:nvSpPr>
        <p:spPr bwMode="auto">
          <a:xfrm>
            <a:off x="3117850" y="2462213"/>
            <a:ext cx="360363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sv-SE" sz="900" b="1">
                <a:solidFill>
                  <a:schemeClr val="folHlink"/>
                </a:solidFill>
              </a:rPr>
              <a:t>3</a:t>
            </a:r>
          </a:p>
        </p:txBody>
      </p:sp>
      <p:sp>
        <p:nvSpPr>
          <p:cNvPr id="317454" name="Text Box 14"/>
          <p:cNvSpPr txBox="1">
            <a:spLocks noChangeArrowheads="1"/>
          </p:cNvSpPr>
          <p:nvPr/>
        </p:nvSpPr>
        <p:spPr bwMode="auto">
          <a:xfrm>
            <a:off x="3622675" y="2462213"/>
            <a:ext cx="449263" cy="230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sv-SE" sz="900" b="1">
                <a:solidFill>
                  <a:schemeClr val="folHlink"/>
                </a:solidFill>
              </a:rPr>
              <a:t>FB 2</a:t>
            </a:r>
          </a:p>
        </p:txBody>
      </p:sp>
      <p:sp>
        <p:nvSpPr>
          <p:cNvPr id="317455" name="Text Box 15"/>
          <p:cNvSpPr txBox="1">
            <a:spLocks noChangeArrowheads="1"/>
          </p:cNvSpPr>
          <p:nvPr/>
        </p:nvSpPr>
        <p:spPr bwMode="auto">
          <a:xfrm>
            <a:off x="4054475" y="2462213"/>
            <a:ext cx="358775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sv-SE" sz="900" b="1" dirty="0">
                <a:solidFill>
                  <a:schemeClr val="folHlink"/>
                </a:solidFill>
              </a:rPr>
              <a:t>6</a:t>
            </a:r>
          </a:p>
        </p:txBody>
      </p:sp>
      <p:sp>
        <p:nvSpPr>
          <p:cNvPr id="317456" name="Text Box 16"/>
          <p:cNvSpPr txBox="1">
            <a:spLocks noChangeArrowheads="1"/>
          </p:cNvSpPr>
          <p:nvPr/>
        </p:nvSpPr>
        <p:spPr bwMode="auto">
          <a:xfrm>
            <a:off x="2397125" y="2628900"/>
            <a:ext cx="817563" cy="230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sv-SE" sz="900" b="1" dirty="0" smtClean="0">
                <a:solidFill>
                  <a:schemeClr val="folHlink"/>
                </a:solidFill>
              </a:rPr>
              <a:t>2410 Level</a:t>
            </a:r>
            <a:endParaRPr lang="sv-SE" sz="900" b="1" dirty="0">
              <a:solidFill>
                <a:schemeClr val="folHlink"/>
              </a:solidFill>
            </a:endParaRPr>
          </a:p>
        </p:txBody>
      </p:sp>
      <p:sp>
        <p:nvSpPr>
          <p:cNvPr id="317457" name="Text Box 17"/>
          <p:cNvSpPr txBox="1">
            <a:spLocks noChangeArrowheads="1"/>
          </p:cNvSpPr>
          <p:nvPr/>
        </p:nvSpPr>
        <p:spPr bwMode="auto">
          <a:xfrm>
            <a:off x="3117850" y="2628900"/>
            <a:ext cx="360363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sv-SE" sz="900" b="1" dirty="0">
                <a:solidFill>
                  <a:schemeClr val="folHlink"/>
                </a:solidFill>
              </a:rPr>
              <a:t>4</a:t>
            </a:r>
          </a:p>
        </p:txBody>
      </p:sp>
      <p:sp>
        <p:nvSpPr>
          <p:cNvPr id="317458" name="Text Box 18"/>
          <p:cNvSpPr txBox="1">
            <a:spLocks noChangeArrowheads="1"/>
          </p:cNvSpPr>
          <p:nvPr/>
        </p:nvSpPr>
        <p:spPr bwMode="auto">
          <a:xfrm>
            <a:off x="3622675" y="2628900"/>
            <a:ext cx="449263" cy="230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sv-SE" sz="900" b="1" dirty="0">
                <a:solidFill>
                  <a:schemeClr val="folHlink"/>
                </a:solidFill>
              </a:rPr>
              <a:t>FB 3</a:t>
            </a:r>
          </a:p>
        </p:txBody>
      </p:sp>
      <p:sp>
        <p:nvSpPr>
          <p:cNvPr id="317459" name="Text Box 19"/>
          <p:cNvSpPr txBox="1">
            <a:spLocks noChangeArrowheads="1"/>
          </p:cNvSpPr>
          <p:nvPr/>
        </p:nvSpPr>
        <p:spPr bwMode="auto">
          <a:xfrm>
            <a:off x="4054475" y="2628900"/>
            <a:ext cx="358775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sv-SE" sz="900" b="1" dirty="0">
                <a:solidFill>
                  <a:schemeClr val="folHlink"/>
                </a:solidFill>
              </a:rPr>
              <a:t>0</a:t>
            </a:r>
          </a:p>
        </p:txBody>
      </p:sp>
      <p:sp>
        <p:nvSpPr>
          <p:cNvPr id="317460" name="Text Box 20"/>
          <p:cNvSpPr txBox="1">
            <a:spLocks noChangeArrowheads="1"/>
          </p:cNvSpPr>
          <p:nvPr/>
        </p:nvSpPr>
        <p:spPr bwMode="auto">
          <a:xfrm>
            <a:off x="2397125" y="3830638"/>
            <a:ext cx="720725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sv-SE" sz="900" b="1" dirty="0">
                <a:solidFill>
                  <a:schemeClr val="folHlink"/>
                </a:solidFill>
              </a:rPr>
              <a:t>DAU</a:t>
            </a:r>
          </a:p>
        </p:txBody>
      </p:sp>
      <p:sp>
        <p:nvSpPr>
          <p:cNvPr id="317461" name="Text Box 21"/>
          <p:cNvSpPr txBox="1">
            <a:spLocks noChangeArrowheads="1"/>
          </p:cNvSpPr>
          <p:nvPr/>
        </p:nvSpPr>
        <p:spPr bwMode="auto">
          <a:xfrm>
            <a:off x="3117850" y="3830638"/>
            <a:ext cx="4318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sv-SE" sz="900" b="1">
                <a:solidFill>
                  <a:schemeClr val="folHlink"/>
                </a:solidFill>
              </a:rPr>
              <a:t>101</a:t>
            </a:r>
          </a:p>
        </p:txBody>
      </p:sp>
      <p:sp>
        <p:nvSpPr>
          <p:cNvPr id="317462" name="Text Box 22"/>
          <p:cNvSpPr txBox="1">
            <a:spLocks noChangeArrowheads="1"/>
          </p:cNvSpPr>
          <p:nvPr/>
        </p:nvSpPr>
        <p:spPr bwMode="auto">
          <a:xfrm>
            <a:off x="3622675" y="3830638"/>
            <a:ext cx="358775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sv-SE" sz="900" b="1">
                <a:solidFill>
                  <a:schemeClr val="folHlink"/>
                </a:solidFill>
              </a:rPr>
              <a:t>1</a:t>
            </a:r>
          </a:p>
        </p:txBody>
      </p:sp>
      <p:sp>
        <p:nvSpPr>
          <p:cNvPr id="317463" name="Text Box 23"/>
          <p:cNvSpPr txBox="1">
            <a:spLocks noChangeArrowheads="1"/>
          </p:cNvSpPr>
          <p:nvPr/>
        </p:nvSpPr>
        <p:spPr bwMode="auto">
          <a:xfrm>
            <a:off x="4054475" y="3830638"/>
            <a:ext cx="358775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sv-SE" sz="900" b="1">
                <a:solidFill>
                  <a:schemeClr val="folHlink"/>
                </a:solidFill>
              </a:rPr>
              <a:t>14</a:t>
            </a:r>
          </a:p>
        </p:txBody>
      </p:sp>
      <p:sp>
        <p:nvSpPr>
          <p:cNvPr id="317464" name="Text Box 24"/>
          <p:cNvSpPr txBox="1">
            <a:spLocks noChangeArrowheads="1"/>
          </p:cNvSpPr>
          <p:nvPr/>
        </p:nvSpPr>
        <p:spPr bwMode="auto">
          <a:xfrm>
            <a:off x="2397125" y="4869160"/>
            <a:ext cx="817563" cy="230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sv-SE" sz="900" b="1" dirty="0">
                <a:solidFill>
                  <a:schemeClr val="folHlink"/>
                </a:solidFill>
              </a:rPr>
              <a:t>2410 Temp</a:t>
            </a:r>
          </a:p>
        </p:txBody>
      </p:sp>
      <p:sp>
        <p:nvSpPr>
          <p:cNvPr id="317465" name="Text Box 25"/>
          <p:cNvSpPr txBox="1">
            <a:spLocks noChangeArrowheads="1"/>
          </p:cNvSpPr>
          <p:nvPr/>
        </p:nvSpPr>
        <p:spPr bwMode="auto">
          <a:xfrm>
            <a:off x="3117850" y="4869160"/>
            <a:ext cx="4318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sv-SE" sz="900" b="1">
                <a:solidFill>
                  <a:schemeClr val="folHlink"/>
                </a:solidFill>
              </a:rPr>
              <a:t>106</a:t>
            </a:r>
          </a:p>
        </p:txBody>
      </p:sp>
      <p:sp>
        <p:nvSpPr>
          <p:cNvPr id="317467" name="Text Box 27"/>
          <p:cNvSpPr txBox="1">
            <a:spLocks noChangeArrowheads="1"/>
          </p:cNvSpPr>
          <p:nvPr/>
        </p:nvSpPr>
        <p:spPr bwMode="auto">
          <a:xfrm>
            <a:off x="4054475" y="4869160"/>
            <a:ext cx="358775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sv-SE" sz="900" b="1" dirty="0">
                <a:solidFill>
                  <a:schemeClr val="folHlink"/>
                </a:solidFill>
              </a:rPr>
              <a:t>16</a:t>
            </a:r>
          </a:p>
        </p:txBody>
      </p:sp>
      <p:sp>
        <p:nvSpPr>
          <p:cNvPr id="317468" name="Text Box 28"/>
          <p:cNvSpPr txBox="1">
            <a:spLocks noChangeArrowheads="1"/>
          </p:cNvSpPr>
          <p:nvPr/>
        </p:nvSpPr>
        <p:spPr bwMode="auto">
          <a:xfrm>
            <a:off x="4413250" y="2271713"/>
            <a:ext cx="360363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sv-SE" sz="900" b="1">
                <a:solidFill>
                  <a:schemeClr val="folHlink"/>
                </a:solidFill>
              </a:rPr>
              <a:t>1</a:t>
            </a:r>
          </a:p>
        </p:txBody>
      </p:sp>
      <p:sp>
        <p:nvSpPr>
          <p:cNvPr id="317469" name="Text Box 29"/>
          <p:cNvSpPr txBox="1">
            <a:spLocks noChangeArrowheads="1"/>
          </p:cNvSpPr>
          <p:nvPr/>
        </p:nvSpPr>
        <p:spPr bwMode="auto">
          <a:xfrm>
            <a:off x="5280025" y="2462213"/>
            <a:ext cx="358775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endParaRPr lang="sv-SE" sz="900" b="1">
              <a:solidFill>
                <a:schemeClr val="folHlink"/>
              </a:solidFill>
            </a:endParaRPr>
          </a:p>
        </p:txBody>
      </p:sp>
      <p:sp>
        <p:nvSpPr>
          <p:cNvPr id="317470" name="Text Box 30"/>
          <p:cNvSpPr txBox="1">
            <a:spLocks noChangeArrowheads="1"/>
          </p:cNvSpPr>
          <p:nvPr/>
        </p:nvSpPr>
        <p:spPr bwMode="auto">
          <a:xfrm>
            <a:off x="2397125" y="2945830"/>
            <a:ext cx="8636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sv-SE" sz="900" b="1" dirty="0">
                <a:solidFill>
                  <a:schemeClr val="folHlink"/>
                </a:solidFill>
              </a:rPr>
              <a:t>2410 Level</a:t>
            </a:r>
          </a:p>
        </p:txBody>
      </p:sp>
      <p:sp>
        <p:nvSpPr>
          <p:cNvPr id="317471" name="Text Box 31"/>
          <p:cNvSpPr txBox="1">
            <a:spLocks noChangeArrowheads="1"/>
          </p:cNvSpPr>
          <p:nvPr/>
        </p:nvSpPr>
        <p:spPr bwMode="auto">
          <a:xfrm>
            <a:off x="3117850" y="2945830"/>
            <a:ext cx="360363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sv-SE" sz="900" b="1" dirty="0">
                <a:solidFill>
                  <a:schemeClr val="folHlink"/>
                </a:solidFill>
              </a:rPr>
              <a:t>5</a:t>
            </a:r>
          </a:p>
        </p:txBody>
      </p:sp>
      <p:sp>
        <p:nvSpPr>
          <p:cNvPr id="317472" name="Text Box 32"/>
          <p:cNvSpPr txBox="1">
            <a:spLocks noChangeArrowheads="1"/>
          </p:cNvSpPr>
          <p:nvPr/>
        </p:nvSpPr>
        <p:spPr bwMode="auto">
          <a:xfrm>
            <a:off x="2397125" y="3126805"/>
            <a:ext cx="806723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sv-SE" sz="900" b="1" dirty="0">
                <a:solidFill>
                  <a:schemeClr val="folHlink"/>
                </a:solidFill>
              </a:rPr>
              <a:t>2410 Level</a:t>
            </a:r>
          </a:p>
        </p:txBody>
      </p:sp>
      <p:sp>
        <p:nvSpPr>
          <p:cNvPr id="317473" name="Text Box 33"/>
          <p:cNvSpPr txBox="1">
            <a:spLocks noChangeArrowheads="1"/>
          </p:cNvSpPr>
          <p:nvPr/>
        </p:nvSpPr>
        <p:spPr bwMode="auto">
          <a:xfrm>
            <a:off x="3117850" y="3126805"/>
            <a:ext cx="360363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sv-SE" sz="900" b="1" dirty="0" smtClean="0">
                <a:solidFill>
                  <a:schemeClr val="folHlink"/>
                </a:solidFill>
              </a:rPr>
              <a:t>6</a:t>
            </a:r>
            <a:endParaRPr lang="sv-SE" sz="900" b="1" dirty="0">
              <a:solidFill>
                <a:schemeClr val="folHlink"/>
              </a:solidFill>
            </a:endParaRPr>
          </a:p>
        </p:txBody>
      </p:sp>
      <p:sp>
        <p:nvSpPr>
          <p:cNvPr id="317476" name="Text Box 36"/>
          <p:cNvSpPr txBox="1">
            <a:spLocks noChangeArrowheads="1"/>
          </p:cNvSpPr>
          <p:nvPr/>
        </p:nvSpPr>
        <p:spPr bwMode="auto">
          <a:xfrm>
            <a:off x="3622675" y="2945830"/>
            <a:ext cx="449263" cy="230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sv-SE" sz="900" b="1">
                <a:solidFill>
                  <a:schemeClr val="folHlink"/>
                </a:solidFill>
              </a:rPr>
              <a:t>FB 4</a:t>
            </a:r>
          </a:p>
        </p:txBody>
      </p:sp>
      <p:sp>
        <p:nvSpPr>
          <p:cNvPr id="317477" name="Text Box 37"/>
          <p:cNvSpPr txBox="1">
            <a:spLocks noChangeArrowheads="1"/>
          </p:cNvSpPr>
          <p:nvPr/>
        </p:nvSpPr>
        <p:spPr bwMode="auto">
          <a:xfrm>
            <a:off x="4054475" y="2945830"/>
            <a:ext cx="358775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sv-SE" sz="900" b="1">
                <a:solidFill>
                  <a:schemeClr val="folHlink"/>
                </a:solidFill>
              </a:rPr>
              <a:t>0</a:t>
            </a:r>
          </a:p>
        </p:txBody>
      </p:sp>
      <p:sp>
        <p:nvSpPr>
          <p:cNvPr id="317478" name="Text Box 38"/>
          <p:cNvSpPr txBox="1">
            <a:spLocks noChangeArrowheads="1"/>
          </p:cNvSpPr>
          <p:nvPr/>
        </p:nvSpPr>
        <p:spPr bwMode="auto">
          <a:xfrm>
            <a:off x="3622675" y="3126805"/>
            <a:ext cx="449263" cy="230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sv-SE" sz="900" b="1">
                <a:solidFill>
                  <a:schemeClr val="folHlink"/>
                </a:solidFill>
              </a:rPr>
              <a:t>FB 4</a:t>
            </a:r>
          </a:p>
        </p:txBody>
      </p:sp>
      <p:sp>
        <p:nvSpPr>
          <p:cNvPr id="317479" name="Text Box 39"/>
          <p:cNvSpPr txBox="1">
            <a:spLocks noChangeArrowheads="1"/>
          </p:cNvSpPr>
          <p:nvPr/>
        </p:nvSpPr>
        <p:spPr bwMode="auto">
          <a:xfrm>
            <a:off x="4054475" y="3126805"/>
            <a:ext cx="358775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sv-SE" sz="900" b="1">
                <a:solidFill>
                  <a:schemeClr val="folHlink"/>
                </a:solidFill>
              </a:rPr>
              <a:t>0</a:t>
            </a:r>
          </a:p>
        </p:txBody>
      </p:sp>
      <p:sp>
        <p:nvSpPr>
          <p:cNvPr id="10278" name="Text Box 42"/>
          <p:cNvSpPr txBox="1">
            <a:spLocks noChangeArrowheads="1"/>
          </p:cNvSpPr>
          <p:nvPr/>
        </p:nvSpPr>
        <p:spPr bwMode="auto">
          <a:xfrm>
            <a:off x="5711825" y="2101850"/>
            <a:ext cx="358775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sv-SE" sz="900"/>
              <a:t>1</a:t>
            </a:r>
          </a:p>
        </p:txBody>
      </p:sp>
      <p:sp>
        <p:nvSpPr>
          <p:cNvPr id="10279" name="Text Box 43"/>
          <p:cNvSpPr txBox="1">
            <a:spLocks noChangeArrowheads="1"/>
          </p:cNvSpPr>
          <p:nvPr/>
        </p:nvSpPr>
        <p:spPr bwMode="auto">
          <a:xfrm>
            <a:off x="5711825" y="2271713"/>
            <a:ext cx="358775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sv-SE" sz="900"/>
              <a:t>1</a:t>
            </a:r>
          </a:p>
        </p:txBody>
      </p:sp>
      <p:sp>
        <p:nvSpPr>
          <p:cNvPr id="10280" name="Text Box 44"/>
          <p:cNvSpPr txBox="1">
            <a:spLocks noChangeArrowheads="1"/>
          </p:cNvSpPr>
          <p:nvPr/>
        </p:nvSpPr>
        <p:spPr bwMode="auto">
          <a:xfrm>
            <a:off x="5711825" y="2462213"/>
            <a:ext cx="358775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sv-SE" sz="900"/>
              <a:t>1</a:t>
            </a:r>
          </a:p>
        </p:txBody>
      </p:sp>
      <p:sp>
        <p:nvSpPr>
          <p:cNvPr id="10281" name="Text Box 45"/>
          <p:cNvSpPr txBox="1">
            <a:spLocks noChangeArrowheads="1"/>
          </p:cNvSpPr>
          <p:nvPr/>
        </p:nvSpPr>
        <p:spPr bwMode="auto">
          <a:xfrm>
            <a:off x="5711825" y="2628900"/>
            <a:ext cx="358775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sv-SE" sz="900"/>
              <a:t>1</a:t>
            </a:r>
          </a:p>
        </p:txBody>
      </p:sp>
      <p:sp>
        <p:nvSpPr>
          <p:cNvPr id="10282" name="Text Box 46"/>
          <p:cNvSpPr txBox="1">
            <a:spLocks noChangeArrowheads="1"/>
          </p:cNvSpPr>
          <p:nvPr/>
        </p:nvSpPr>
        <p:spPr bwMode="auto">
          <a:xfrm>
            <a:off x="5711825" y="2786063"/>
            <a:ext cx="358775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sv-SE" sz="900"/>
              <a:t>1</a:t>
            </a:r>
          </a:p>
        </p:txBody>
      </p:sp>
      <p:sp>
        <p:nvSpPr>
          <p:cNvPr id="10283" name="Text Box 47"/>
          <p:cNvSpPr txBox="1">
            <a:spLocks noChangeArrowheads="1"/>
          </p:cNvSpPr>
          <p:nvPr/>
        </p:nvSpPr>
        <p:spPr bwMode="auto">
          <a:xfrm>
            <a:off x="5711825" y="2967038"/>
            <a:ext cx="358775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sv-SE" sz="900"/>
              <a:t>1</a:t>
            </a:r>
          </a:p>
        </p:txBody>
      </p:sp>
      <p:sp>
        <p:nvSpPr>
          <p:cNvPr id="10284" name="Text Box 48"/>
          <p:cNvSpPr txBox="1">
            <a:spLocks noChangeArrowheads="1"/>
          </p:cNvSpPr>
          <p:nvPr/>
        </p:nvSpPr>
        <p:spPr bwMode="auto">
          <a:xfrm>
            <a:off x="5711825" y="3143250"/>
            <a:ext cx="358775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sv-SE" sz="900"/>
              <a:t>1</a:t>
            </a:r>
          </a:p>
        </p:txBody>
      </p:sp>
      <p:sp>
        <p:nvSpPr>
          <p:cNvPr id="10285" name="Text Box 49"/>
          <p:cNvSpPr txBox="1">
            <a:spLocks noChangeArrowheads="1"/>
          </p:cNvSpPr>
          <p:nvPr/>
        </p:nvSpPr>
        <p:spPr bwMode="auto">
          <a:xfrm>
            <a:off x="6069013" y="2101850"/>
            <a:ext cx="360362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sv-SE" sz="900"/>
              <a:t>10</a:t>
            </a:r>
          </a:p>
        </p:txBody>
      </p:sp>
      <p:sp>
        <p:nvSpPr>
          <p:cNvPr id="10286" name="Text Box 50"/>
          <p:cNvSpPr txBox="1">
            <a:spLocks noChangeArrowheads="1"/>
          </p:cNvSpPr>
          <p:nvPr/>
        </p:nvSpPr>
        <p:spPr bwMode="auto">
          <a:xfrm>
            <a:off x="6069013" y="2271713"/>
            <a:ext cx="360362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sv-SE" sz="900"/>
              <a:t>10</a:t>
            </a:r>
          </a:p>
        </p:txBody>
      </p:sp>
      <p:sp>
        <p:nvSpPr>
          <p:cNvPr id="10287" name="Text Box 51"/>
          <p:cNvSpPr txBox="1">
            <a:spLocks noChangeArrowheads="1"/>
          </p:cNvSpPr>
          <p:nvPr/>
        </p:nvSpPr>
        <p:spPr bwMode="auto">
          <a:xfrm>
            <a:off x="6069013" y="2462213"/>
            <a:ext cx="360362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sv-SE" sz="900"/>
              <a:t>10</a:t>
            </a:r>
          </a:p>
        </p:txBody>
      </p:sp>
      <p:sp>
        <p:nvSpPr>
          <p:cNvPr id="10288" name="Text Box 52"/>
          <p:cNvSpPr txBox="1">
            <a:spLocks noChangeArrowheads="1"/>
          </p:cNvSpPr>
          <p:nvPr/>
        </p:nvSpPr>
        <p:spPr bwMode="auto">
          <a:xfrm>
            <a:off x="6069013" y="2628900"/>
            <a:ext cx="360362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sv-SE" sz="900"/>
              <a:t>10</a:t>
            </a:r>
          </a:p>
        </p:txBody>
      </p:sp>
      <p:sp>
        <p:nvSpPr>
          <p:cNvPr id="10289" name="Text Box 53"/>
          <p:cNvSpPr txBox="1">
            <a:spLocks noChangeArrowheads="1"/>
          </p:cNvSpPr>
          <p:nvPr/>
        </p:nvSpPr>
        <p:spPr bwMode="auto">
          <a:xfrm>
            <a:off x="6069013" y="2786063"/>
            <a:ext cx="360362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sv-SE" sz="900"/>
              <a:t>10</a:t>
            </a:r>
          </a:p>
        </p:txBody>
      </p:sp>
      <p:sp>
        <p:nvSpPr>
          <p:cNvPr id="10290" name="Text Box 54"/>
          <p:cNvSpPr txBox="1">
            <a:spLocks noChangeArrowheads="1"/>
          </p:cNvSpPr>
          <p:nvPr/>
        </p:nvSpPr>
        <p:spPr bwMode="auto">
          <a:xfrm>
            <a:off x="6069013" y="2967038"/>
            <a:ext cx="360362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sv-SE" sz="900"/>
              <a:t>10</a:t>
            </a:r>
          </a:p>
        </p:txBody>
      </p:sp>
      <p:sp>
        <p:nvSpPr>
          <p:cNvPr id="10291" name="Text Box 55"/>
          <p:cNvSpPr txBox="1">
            <a:spLocks noChangeArrowheads="1"/>
          </p:cNvSpPr>
          <p:nvPr/>
        </p:nvSpPr>
        <p:spPr bwMode="auto">
          <a:xfrm>
            <a:off x="6069013" y="3143250"/>
            <a:ext cx="360362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sv-SE" sz="900"/>
              <a:t>10</a:t>
            </a:r>
          </a:p>
        </p:txBody>
      </p:sp>
      <p:sp>
        <p:nvSpPr>
          <p:cNvPr id="10292" name="Text Box 56"/>
          <p:cNvSpPr txBox="1">
            <a:spLocks noChangeArrowheads="1"/>
          </p:cNvSpPr>
          <p:nvPr/>
        </p:nvSpPr>
        <p:spPr bwMode="auto">
          <a:xfrm>
            <a:off x="5711825" y="3830638"/>
            <a:ext cx="358775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sv-SE" sz="900"/>
              <a:t>10</a:t>
            </a:r>
          </a:p>
        </p:txBody>
      </p:sp>
      <p:sp>
        <p:nvSpPr>
          <p:cNvPr id="10293" name="Text Box 57"/>
          <p:cNvSpPr txBox="1">
            <a:spLocks noChangeArrowheads="1"/>
          </p:cNvSpPr>
          <p:nvPr/>
        </p:nvSpPr>
        <p:spPr bwMode="auto">
          <a:xfrm>
            <a:off x="5711825" y="4357688"/>
            <a:ext cx="358775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sv-SE" sz="900"/>
              <a:t>10</a:t>
            </a:r>
          </a:p>
        </p:txBody>
      </p:sp>
      <p:sp>
        <p:nvSpPr>
          <p:cNvPr id="10294" name="Text Box 58"/>
          <p:cNvSpPr txBox="1">
            <a:spLocks noChangeArrowheads="1"/>
          </p:cNvSpPr>
          <p:nvPr/>
        </p:nvSpPr>
        <p:spPr bwMode="auto">
          <a:xfrm>
            <a:off x="6069013" y="3830638"/>
            <a:ext cx="360362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sv-SE" sz="900"/>
              <a:t>10</a:t>
            </a:r>
          </a:p>
        </p:txBody>
      </p:sp>
      <p:sp>
        <p:nvSpPr>
          <p:cNvPr id="10295" name="Text Box 59"/>
          <p:cNvSpPr txBox="1">
            <a:spLocks noChangeArrowheads="1"/>
          </p:cNvSpPr>
          <p:nvPr/>
        </p:nvSpPr>
        <p:spPr bwMode="auto">
          <a:xfrm>
            <a:off x="6069013" y="4357688"/>
            <a:ext cx="360362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sv-SE" sz="900"/>
              <a:t>10</a:t>
            </a:r>
          </a:p>
        </p:txBody>
      </p:sp>
      <p:sp>
        <p:nvSpPr>
          <p:cNvPr id="10296" name="Text Box 60"/>
          <p:cNvSpPr txBox="1">
            <a:spLocks noChangeArrowheads="1"/>
          </p:cNvSpPr>
          <p:nvPr/>
        </p:nvSpPr>
        <p:spPr bwMode="auto">
          <a:xfrm>
            <a:off x="6069013" y="3325813"/>
            <a:ext cx="360362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sv-SE" sz="900"/>
              <a:t>10</a:t>
            </a:r>
          </a:p>
        </p:txBody>
      </p:sp>
      <p:sp>
        <p:nvSpPr>
          <p:cNvPr id="10297" name="Text Box 61"/>
          <p:cNvSpPr txBox="1">
            <a:spLocks noChangeArrowheads="1"/>
          </p:cNvSpPr>
          <p:nvPr/>
        </p:nvSpPr>
        <p:spPr bwMode="auto">
          <a:xfrm>
            <a:off x="6069013" y="3500438"/>
            <a:ext cx="360362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sv-SE" sz="900"/>
              <a:t>10</a:t>
            </a:r>
          </a:p>
        </p:txBody>
      </p:sp>
      <p:sp>
        <p:nvSpPr>
          <p:cNvPr id="10298" name="Text Box 62"/>
          <p:cNvSpPr txBox="1">
            <a:spLocks noChangeArrowheads="1"/>
          </p:cNvSpPr>
          <p:nvPr/>
        </p:nvSpPr>
        <p:spPr bwMode="auto">
          <a:xfrm>
            <a:off x="6069013" y="3686175"/>
            <a:ext cx="360362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sv-SE" sz="900"/>
              <a:t>10</a:t>
            </a:r>
          </a:p>
        </p:txBody>
      </p:sp>
      <p:sp>
        <p:nvSpPr>
          <p:cNvPr id="10299" name="Text Box 63"/>
          <p:cNvSpPr txBox="1">
            <a:spLocks noChangeArrowheads="1"/>
          </p:cNvSpPr>
          <p:nvPr/>
        </p:nvSpPr>
        <p:spPr bwMode="auto">
          <a:xfrm>
            <a:off x="5711825" y="3325813"/>
            <a:ext cx="358775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sv-SE" sz="900"/>
              <a:t>1</a:t>
            </a:r>
          </a:p>
        </p:txBody>
      </p:sp>
      <p:sp>
        <p:nvSpPr>
          <p:cNvPr id="10300" name="Text Box 64"/>
          <p:cNvSpPr txBox="1">
            <a:spLocks noChangeArrowheads="1"/>
          </p:cNvSpPr>
          <p:nvPr/>
        </p:nvSpPr>
        <p:spPr bwMode="auto">
          <a:xfrm>
            <a:off x="5711825" y="3500438"/>
            <a:ext cx="358775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sv-SE" sz="900"/>
              <a:t>1</a:t>
            </a:r>
          </a:p>
        </p:txBody>
      </p:sp>
      <p:sp>
        <p:nvSpPr>
          <p:cNvPr id="10301" name="Text Box 65"/>
          <p:cNvSpPr txBox="1">
            <a:spLocks noChangeArrowheads="1"/>
          </p:cNvSpPr>
          <p:nvPr/>
        </p:nvSpPr>
        <p:spPr bwMode="auto">
          <a:xfrm>
            <a:off x="5711825" y="3686175"/>
            <a:ext cx="358775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sv-SE" sz="900"/>
              <a:t>1</a:t>
            </a:r>
          </a:p>
        </p:txBody>
      </p:sp>
      <p:sp>
        <p:nvSpPr>
          <p:cNvPr id="10302" name="Text Box 66"/>
          <p:cNvSpPr txBox="1">
            <a:spLocks noChangeArrowheads="1"/>
          </p:cNvSpPr>
          <p:nvPr/>
        </p:nvSpPr>
        <p:spPr bwMode="auto">
          <a:xfrm>
            <a:off x="5711825" y="4000500"/>
            <a:ext cx="358775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sv-SE" sz="900"/>
              <a:t>10</a:t>
            </a:r>
          </a:p>
        </p:txBody>
      </p:sp>
      <p:sp>
        <p:nvSpPr>
          <p:cNvPr id="10303" name="Text Box 67"/>
          <p:cNvSpPr txBox="1">
            <a:spLocks noChangeArrowheads="1"/>
          </p:cNvSpPr>
          <p:nvPr/>
        </p:nvSpPr>
        <p:spPr bwMode="auto">
          <a:xfrm>
            <a:off x="6069013" y="4000500"/>
            <a:ext cx="360362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sv-SE" sz="900"/>
              <a:t>10</a:t>
            </a:r>
          </a:p>
        </p:txBody>
      </p:sp>
      <p:sp>
        <p:nvSpPr>
          <p:cNvPr id="10304" name="Text Box 68"/>
          <p:cNvSpPr txBox="1">
            <a:spLocks noChangeArrowheads="1"/>
          </p:cNvSpPr>
          <p:nvPr/>
        </p:nvSpPr>
        <p:spPr bwMode="auto">
          <a:xfrm>
            <a:off x="5711825" y="4191000"/>
            <a:ext cx="358775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sv-SE" sz="900"/>
              <a:t>10</a:t>
            </a:r>
          </a:p>
        </p:txBody>
      </p:sp>
      <p:sp>
        <p:nvSpPr>
          <p:cNvPr id="10305" name="Text Box 69"/>
          <p:cNvSpPr txBox="1">
            <a:spLocks noChangeArrowheads="1"/>
          </p:cNvSpPr>
          <p:nvPr/>
        </p:nvSpPr>
        <p:spPr bwMode="auto">
          <a:xfrm>
            <a:off x="6069013" y="4191000"/>
            <a:ext cx="360362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sv-SE" sz="900"/>
              <a:t>10</a:t>
            </a:r>
          </a:p>
        </p:txBody>
      </p:sp>
      <p:sp>
        <p:nvSpPr>
          <p:cNvPr id="10306" name="Text Box 70"/>
          <p:cNvSpPr txBox="1">
            <a:spLocks noChangeArrowheads="1"/>
          </p:cNvSpPr>
          <p:nvPr/>
        </p:nvSpPr>
        <p:spPr bwMode="auto">
          <a:xfrm>
            <a:off x="5711825" y="4551363"/>
            <a:ext cx="358775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sv-SE" sz="900"/>
              <a:t>10</a:t>
            </a:r>
          </a:p>
        </p:txBody>
      </p:sp>
      <p:sp>
        <p:nvSpPr>
          <p:cNvPr id="10307" name="Text Box 71"/>
          <p:cNvSpPr txBox="1">
            <a:spLocks noChangeArrowheads="1"/>
          </p:cNvSpPr>
          <p:nvPr/>
        </p:nvSpPr>
        <p:spPr bwMode="auto">
          <a:xfrm>
            <a:off x="6069013" y="4551363"/>
            <a:ext cx="360362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sv-SE" sz="900"/>
              <a:t>10</a:t>
            </a:r>
          </a:p>
        </p:txBody>
      </p:sp>
      <p:sp>
        <p:nvSpPr>
          <p:cNvPr id="10308" name="Text Box 72"/>
          <p:cNvSpPr txBox="1">
            <a:spLocks noChangeArrowheads="1"/>
          </p:cNvSpPr>
          <p:nvPr/>
        </p:nvSpPr>
        <p:spPr bwMode="auto">
          <a:xfrm>
            <a:off x="5711825" y="4714875"/>
            <a:ext cx="358775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sv-SE" sz="900"/>
              <a:t>10</a:t>
            </a:r>
          </a:p>
        </p:txBody>
      </p:sp>
      <p:sp>
        <p:nvSpPr>
          <p:cNvPr id="10309" name="Text Box 73"/>
          <p:cNvSpPr txBox="1">
            <a:spLocks noChangeArrowheads="1"/>
          </p:cNvSpPr>
          <p:nvPr/>
        </p:nvSpPr>
        <p:spPr bwMode="auto">
          <a:xfrm>
            <a:off x="6069013" y="4714875"/>
            <a:ext cx="360362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sv-SE" sz="900"/>
              <a:t>10</a:t>
            </a:r>
          </a:p>
        </p:txBody>
      </p:sp>
      <p:sp>
        <p:nvSpPr>
          <p:cNvPr id="10310" name="Text Box 74"/>
          <p:cNvSpPr txBox="1">
            <a:spLocks noChangeArrowheads="1"/>
          </p:cNvSpPr>
          <p:nvPr/>
        </p:nvSpPr>
        <p:spPr bwMode="auto">
          <a:xfrm>
            <a:off x="5711825" y="4910138"/>
            <a:ext cx="358775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sv-SE" sz="900"/>
              <a:t>10</a:t>
            </a:r>
          </a:p>
        </p:txBody>
      </p:sp>
      <p:sp>
        <p:nvSpPr>
          <p:cNvPr id="10311" name="Text Box 75"/>
          <p:cNvSpPr txBox="1">
            <a:spLocks noChangeArrowheads="1"/>
          </p:cNvSpPr>
          <p:nvPr/>
        </p:nvSpPr>
        <p:spPr bwMode="auto">
          <a:xfrm>
            <a:off x="6069013" y="4910138"/>
            <a:ext cx="360362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sv-SE" sz="900"/>
              <a:t>10</a:t>
            </a:r>
          </a:p>
        </p:txBody>
      </p:sp>
      <p:sp>
        <p:nvSpPr>
          <p:cNvPr id="10312" name="Text Box 76"/>
          <p:cNvSpPr txBox="1">
            <a:spLocks noChangeArrowheads="1"/>
          </p:cNvSpPr>
          <p:nvPr/>
        </p:nvSpPr>
        <p:spPr bwMode="auto">
          <a:xfrm>
            <a:off x="5711825" y="5072063"/>
            <a:ext cx="358775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sv-SE" sz="900"/>
              <a:t>10</a:t>
            </a:r>
          </a:p>
        </p:txBody>
      </p:sp>
      <p:sp>
        <p:nvSpPr>
          <p:cNvPr id="10313" name="Text Box 77"/>
          <p:cNvSpPr txBox="1">
            <a:spLocks noChangeArrowheads="1"/>
          </p:cNvSpPr>
          <p:nvPr/>
        </p:nvSpPr>
        <p:spPr bwMode="auto">
          <a:xfrm>
            <a:off x="6069013" y="5072063"/>
            <a:ext cx="360362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sv-SE" sz="900"/>
              <a:t>10</a:t>
            </a:r>
          </a:p>
        </p:txBody>
      </p:sp>
      <p:sp>
        <p:nvSpPr>
          <p:cNvPr id="10314" name="Text Box 78"/>
          <p:cNvSpPr txBox="1">
            <a:spLocks noChangeArrowheads="1"/>
          </p:cNvSpPr>
          <p:nvPr/>
        </p:nvSpPr>
        <p:spPr bwMode="auto">
          <a:xfrm>
            <a:off x="5711825" y="5214938"/>
            <a:ext cx="358775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sv-SE" sz="900"/>
              <a:t>10</a:t>
            </a:r>
          </a:p>
        </p:txBody>
      </p:sp>
      <p:sp>
        <p:nvSpPr>
          <p:cNvPr id="10315" name="Text Box 79"/>
          <p:cNvSpPr txBox="1">
            <a:spLocks noChangeArrowheads="1"/>
          </p:cNvSpPr>
          <p:nvPr/>
        </p:nvSpPr>
        <p:spPr bwMode="auto">
          <a:xfrm>
            <a:off x="6069013" y="5214938"/>
            <a:ext cx="360362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sv-SE" sz="900"/>
              <a:t>10</a:t>
            </a:r>
          </a:p>
        </p:txBody>
      </p:sp>
      <p:sp>
        <p:nvSpPr>
          <p:cNvPr id="10316" name="Text Box 80"/>
          <p:cNvSpPr txBox="1">
            <a:spLocks noChangeArrowheads="1"/>
          </p:cNvSpPr>
          <p:nvPr/>
        </p:nvSpPr>
        <p:spPr bwMode="auto">
          <a:xfrm>
            <a:off x="5711825" y="5357813"/>
            <a:ext cx="358775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sv-SE" sz="900"/>
              <a:t>10</a:t>
            </a:r>
          </a:p>
        </p:txBody>
      </p:sp>
      <p:sp>
        <p:nvSpPr>
          <p:cNvPr id="10317" name="Text Box 81"/>
          <p:cNvSpPr txBox="1">
            <a:spLocks noChangeArrowheads="1"/>
          </p:cNvSpPr>
          <p:nvPr/>
        </p:nvSpPr>
        <p:spPr bwMode="auto">
          <a:xfrm>
            <a:off x="6069013" y="5357813"/>
            <a:ext cx="360362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sv-SE" sz="900"/>
              <a:t>10</a:t>
            </a:r>
          </a:p>
        </p:txBody>
      </p:sp>
      <p:sp>
        <p:nvSpPr>
          <p:cNvPr id="317522" name="Text Box 82"/>
          <p:cNvSpPr txBox="1">
            <a:spLocks noChangeArrowheads="1"/>
          </p:cNvSpPr>
          <p:nvPr/>
        </p:nvSpPr>
        <p:spPr bwMode="auto">
          <a:xfrm>
            <a:off x="4413250" y="2628900"/>
            <a:ext cx="360363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endParaRPr lang="sv-SE" sz="900" b="1">
              <a:solidFill>
                <a:schemeClr val="folHlink"/>
              </a:solidFill>
            </a:endParaRPr>
          </a:p>
        </p:txBody>
      </p:sp>
      <p:sp>
        <p:nvSpPr>
          <p:cNvPr id="79" name="Text Box 24"/>
          <p:cNvSpPr txBox="1">
            <a:spLocks noChangeArrowheads="1"/>
          </p:cNvSpPr>
          <p:nvPr/>
        </p:nvSpPr>
        <p:spPr bwMode="auto">
          <a:xfrm>
            <a:off x="2397125" y="4350940"/>
            <a:ext cx="817563" cy="230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sv-SE" sz="900" b="1" dirty="0">
                <a:solidFill>
                  <a:schemeClr val="folHlink"/>
                </a:solidFill>
              </a:rPr>
              <a:t>2410 Temp</a:t>
            </a:r>
          </a:p>
        </p:txBody>
      </p:sp>
      <p:sp>
        <p:nvSpPr>
          <p:cNvPr id="80" name="Text Box 25"/>
          <p:cNvSpPr txBox="1">
            <a:spLocks noChangeArrowheads="1"/>
          </p:cNvSpPr>
          <p:nvPr/>
        </p:nvSpPr>
        <p:spPr bwMode="auto">
          <a:xfrm>
            <a:off x="3117850" y="4350940"/>
            <a:ext cx="4318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sv-SE" sz="900" b="1" dirty="0" smtClean="0">
                <a:solidFill>
                  <a:schemeClr val="folHlink"/>
                </a:solidFill>
              </a:rPr>
              <a:t>104</a:t>
            </a:r>
            <a:endParaRPr lang="sv-SE" sz="900" b="1" dirty="0">
              <a:solidFill>
                <a:schemeClr val="folHlink"/>
              </a:solidFill>
            </a:endParaRPr>
          </a:p>
        </p:txBody>
      </p:sp>
      <p:sp>
        <p:nvSpPr>
          <p:cNvPr id="84" name="Text Box 18"/>
          <p:cNvSpPr txBox="1">
            <a:spLocks noChangeArrowheads="1"/>
          </p:cNvSpPr>
          <p:nvPr/>
        </p:nvSpPr>
        <p:spPr bwMode="auto">
          <a:xfrm>
            <a:off x="3622675" y="4350940"/>
            <a:ext cx="449263" cy="230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sv-SE" sz="900" b="1" dirty="0">
                <a:solidFill>
                  <a:schemeClr val="folHlink"/>
                </a:solidFill>
              </a:rPr>
              <a:t>FB 3</a:t>
            </a:r>
          </a:p>
        </p:txBody>
      </p:sp>
      <p:sp>
        <p:nvSpPr>
          <p:cNvPr id="85" name="Text Box 36"/>
          <p:cNvSpPr txBox="1">
            <a:spLocks noChangeArrowheads="1"/>
          </p:cNvSpPr>
          <p:nvPr/>
        </p:nvSpPr>
        <p:spPr bwMode="auto">
          <a:xfrm>
            <a:off x="3622675" y="4674022"/>
            <a:ext cx="449263" cy="230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sv-SE" sz="900" b="1" dirty="0">
                <a:solidFill>
                  <a:schemeClr val="folHlink"/>
                </a:solidFill>
              </a:rPr>
              <a:t>FB 4</a:t>
            </a:r>
          </a:p>
        </p:txBody>
      </p:sp>
      <p:sp>
        <p:nvSpPr>
          <p:cNvPr id="86" name="Text Box 38"/>
          <p:cNvSpPr txBox="1">
            <a:spLocks noChangeArrowheads="1"/>
          </p:cNvSpPr>
          <p:nvPr/>
        </p:nvSpPr>
        <p:spPr bwMode="auto">
          <a:xfrm>
            <a:off x="3622675" y="4869160"/>
            <a:ext cx="449263" cy="230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sv-SE" sz="900" b="1">
                <a:solidFill>
                  <a:schemeClr val="folHlink"/>
                </a:solidFill>
              </a:rPr>
              <a:t>FB 4</a:t>
            </a:r>
          </a:p>
        </p:txBody>
      </p:sp>
      <p:sp>
        <p:nvSpPr>
          <p:cNvPr id="87" name="Text Box 24"/>
          <p:cNvSpPr txBox="1">
            <a:spLocks noChangeArrowheads="1"/>
          </p:cNvSpPr>
          <p:nvPr/>
        </p:nvSpPr>
        <p:spPr bwMode="auto">
          <a:xfrm>
            <a:off x="2397125" y="4674022"/>
            <a:ext cx="817563" cy="230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sv-SE" sz="900" b="1" dirty="0">
                <a:solidFill>
                  <a:schemeClr val="folHlink"/>
                </a:solidFill>
              </a:rPr>
              <a:t>2410 Temp</a:t>
            </a:r>
          </a:p>
        </p:txBody>
      </p:sp>
      <p:sp>
        <p:nvSpPr>
          <p:cNvPr id="88" name="Text Box 25"/>
          <p:cNvSpPr txBox="1">
            <a:spLocks noChangeArrowheads="1"/>
          </p:cNvSpPr>
          <p:nvPr/>
        </p:nvSpPr>
        <p:spPr bwMode="auto">
          <a:xfrm>
            <a:off x="3117850" y="4674022"/>
            <a:ext cx="4318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sv-SE" sz="900" b="1" dirty="0" smtClean="0">
                <a:solidFill>
                  <a:schemeClr val="folHlink"/>
                </a:solidFill>
              </a:rPr>
              <a:t>105</a:t>
            </a:r>
            <a:endParaRPr lang="sv-SE" sz="900" b="1" dirty="0">
              <a:solidFill>
                <a:schemeClr val="folHlink"/>
              </a:solidFill>
            </a:endParaRPr>
          </a:p>
        </p:txBody>
      </p:sp>
      <p:sp>
        <p:nvSpPr>
          <p:cNvPr id="89" name="Text Box 16"/>
          <p:cNvSpPr txBox="1">
            <a:spLocks noChangeArrowheads="1"/>
          </p:cNvSpPr>
          <p:nvPr/>
        </p:nvSpPr>
        <p:spPr bwMode="auto">
          <a:xfrm>
            <a:off x="2397125" y="2781300"/>
            <a:ext cx="817563" cy="230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sv-SE" sz="900" b="1" dirty="0" smtClean="0">
                <a:solidFill>
                  <a:schemeClr val="folHlink"/>
                </a:solidFill>
              </a:rPr>
              <a:t>2410 Level</a:t>
            </a:r>
            <a:endParaRPr lang="sv-SE" sz="900" b="1" dirty="0">
              <a:solidFill>
                <a:schemeClr val="folHlink"/>
              </a:solidFill>
            </a:endParaRPr>
          </a:p>
        </p:txBody>
      </p:sp>
      <p:sp>
        <p:nvSpPr>
          <p:cNvPr id="90" name="Text Box 17"/>
          <p:cNvSpPr txBox="1">
            <a:spLocks noChangeArrowheads="1"/>
          </p:cNvSpPr>
          <p:nvPr/>
        </p:nvSpPr>
        <p:spPr bwMode="auto">
          <a:xfrm>
            <a:off x="3117850" y="2781300"/>
            <a:ext cx="360363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sv-SE" sz="900" b="1" dirty="0" smtClean="0">
                <a:solidFill>
                  <a:schemeClr val="folHlink"/>
                </a:solidFill>
              </a:rPr>
              <a:t>54</a:t>
            </a:r>
            <a:endParaRPr lang="sv-SE" sz="900" b="1" dirty="0">
              <a:solidFill>
                <a:schemeClr val="folHlink"/>
              </a:solidFill>
            </a:endParaRPr>
          </a:p>
        </p:txBody>
      </p:sp>
      <p:sp>
        <p:nvSpPr>
          <p:cNvPr id="91" name="Text Box 18"/>
          <p:cNvSpPr txBox="1">
            <a:spLocks noChangeArrowheads="1"/>
          </p:cNvSpPr>
          <p:nvPr/>
        </p:nvSpPr>
        <p:spPr bwMode="auto">
          <a:xfrm>
            <a:off x="3622675" y="2781300"/>
            <a:ext cx="449263" cy="230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sv-SE" sz="900" b="1" dirty="0">
                <a:solidFill>
                  <a:schemeClr val="folHlink"/>
                </a:solidFill>
              </a:rPr>
              <a:t>FB 3</a:t>
            </a:r>
          </a:p>
        </p:txBody>
      </p:sp>
      <p:sp>
        <p:nvSpPr>
          <p:cNvPr id="92" name="Text Box 19"/>
          <p:cNvSpPr txBox="1">
            <a:spLocks noChangeArrowheads="1"/>
          </p:cNvSpPr>
          <p:nvPr/>
        </p:nvSpPr>
        <p:spPr bwMode="auto">
          <a:xfrm>
            <a:off x="4054475" y="2781300"/>
            <a:ext cx="358775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sv-SE" sz="900" b="1" dirty="0">
                <a:solidFill>
                  <a:schemeClr val="folHlink"/>
                </a:solidFill>
              </a:rPr>
              <a:t>0</a:t>
            </a:r>
          </a:p>
        </p:txBody>
      </p:sp>
      <p:sp>
        <p:nvSpPr>
          <p:cNvPr id="93" name="Text Box 32"/>
          <p:cNvSpPr txBox="1">
            <a:spLocks noChangeArrowheads="1"/>
          </p:cNvSpPr>
          <p:nvPr/>
        </p:nvSpPr>
        <p:spPr bwMode="auto">
          <a:xfrm>
            <a:off x="2397125" y="3284984"/>
            <a:ext cx="8636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sv-SE" sz="900" b="1" dirty="0">
                <a:solidFill>
                  <a:schemeClr val="folHlink"/>
                </a:solidFill>
              </a:rPr>
              <a:t>2410 Level</a:t>
            </a:r>
          </a:p>
        </p:txBody>
      </p:sp>
      <p:sp>
        <p:nvSpPr>
          <p:cNvPr id="94" name="Text Box 33"/>
          <p:cNvSpPr txBox="1">
            <a:spLocks noChangeArrowheads="1"/>
          </p:cNvSpPr>
          <p:nvPr/>
        </p:nvSpPr>
        <p:spPr bwMode="auto">
          <a:xfrm>
            <a:off x="3117850" y="3284984"/>
            <a:ext cx="360363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sv-SE" sz="900" b="1" dirty="0" smtClean="0">
                <a:solidFill>
                  <a:schemeClr val="folHlink"/>
                </a:solidFill>
              </a:rPr>
              <a:t>56</a:t>
            </a:r>
            <a:endParaRPr lang="sv-SE" sz="900" b="1" dirty="0">
              <a:solidFill>
                <a:schemeClr val="folHlink"/>
              </a:solidFill>
            </a:endParaRPr>
          </a:p>
        </p:txBody>
      </p:sp>
      <p:sp>
        <p:nvSpPr>
          <p:cNvPr id="95" name="Text Box 38"/>
          <p:cNvSpPr txBox="1">
            <a:spLocks noChangeArrowheads="1"/>
          </p:cNvSpPr>
          <p:nvPr/>
        </p:nvSpPr>
        <p:spPr bwMode="auto">
          <a:xfrm>
            <a:off x="3622675" y="3284984"/>
            <a:ext cx="449263" cy="230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sv-SE" sz="900" b="1">
                <a:solidFill>
                  <a:schemeClr val="folHlink"/>
                </a:solidFill>
              </a:rPr>
              <a:t>FB 4</a:t>
            </a:r>
          </a:p>
        </p:txBody>
      </p:sp>
      <p:sp>
        <p:nvSpPr>
          <p:cNvPr id="96" name="Text Box 39"/>
          <p:cNvSpPr txBox="1">
            <a:spLocks noChangeArrowheads="1"/>
          </p:cNvSpPr>
          <p:nvPr/>
        </p:nvSpPr>
        <p:spPr bwMode="auto">
          <a:xfrm>
            <a:off x="4054475" y="3284984"/>
            <a:ext cx="358775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sv-SE" sz="900" b="1">
                <a:solidFill>
                  <a:schemeClr val="folHlink"/>
                </a:solidFill>
              </a:rPr>
              <a:t>0</a:t>
            </a:r>
          </a:p>
        </p:txBody>
      </p:sp>
      <p:sp>
        <p:nvSpPr>
          <p:cNvPr id="97" name="Text Box 24"/>
          <p:cNvSpPr txBox="1">
            <a:spLocks noChangeArrowheads="1"/>
          </p:cNvSpPr>
          <p:nvPr/>
        </p:nvSpPr>
        <p:spPr bwMode="auto">
          <a:xfrm>
            <a:off x="2397125" y="4503340"/>
            <a:ext cx="817563" cy="230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sv-SE" sz="900" b="1" dirty="0">
                <a:solidFill>
                  <a:schemeClr val="folHlink"/>
                </a:solidFill>
              </a:rPr>
              <a:t>2410 Temp</a:t>
            </a:r>
          </a:p>
        </p:txBody>
      </p:sp>
      <p:sp>
        <p:nvSpPr>
          <p:cNvPr id="98" name="Text Box 25"/>
          <p:cNvSpPr txBox="1">
            <a:spLocks noChangeArrowheads="1"/>
          </p:cNvSpPr>
          <p:nvPr/>
        </p:nvSpPr>
        <p:spPr bwMode="auto">
          <a:xfrm>
            <a:off x="3117850" y="4503340"/>
            <a:ext cx="4318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sv-SE" sz="900" b="1" dirty="0" smtClean="0">
                <a:solidFill>
                  <a:schemeClr val="folHlink"/>
                </a:solidFill>
              </a:rPr>
              <a:t>104</a:t>
            </a:r>
            <a:endParaRPr lang="sv-SE" sz="900" b="1" dirty="0">
              <a:solidFill>
                <a:schemeClr val="folHlink"/>
              </a:solidFill>
            </a:endParaRPr>
          </a:p>
        </p:txBody>
      </p:sp>
      <p:sp>
        <p:nvSpPr>
          <p:cNvPr id="99" name="Text Box 18"/>
          <p:cNvSpPr txBox="1">
            <a:spLocks noChangeArrowheads="1"/>
          </p:cNvSpPr>
          <p:nvPr/>
        </p:nvSpPr>
        <p:spPr bwMode="auto">
          <a:xfrm>
            <a:off x="3622675" y="4503340"/>
            <a:ext cx="449263" cy="230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sv-SE" sz="900" b="1" dirty="0">
                <a:solidFill>
                  <a:schemeClr val="folHlink"/>
                </a:solidFill>
              </a:rPr>
              <a:t>FB 3</a:t>
            </a:r>
          </a:p>
        </p:txBody>
      </p:sp>
      <p:sp>
        <p:nvSpPr>
          <p:cNvPr id="100" name="Text Box 24"/>
          <p:cNvSpPr txBox="1">
            <a:spLocks noChangeArrowheads="1"/>
          </p:cNvSpPr>
          <p:nvPr/>
        </p:nvSpPr>
        <p:spPr bwMode="auto">
          <a:xfrm>
            <a:off x="2397125" y="5021560"/>
            <a:ext cx="817563" cy="230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sv-SE" sz="900" b="1" dirty="0">
                <a:solidFill>
                  <a:schemeClr val="folHlink"/>
                </a:solidFill>
              </a:rPr>
              <a:t>2410 Temp</a:t>
            </a:r>
          </a:p>
        </p:txBody>
      </p:sp>
      <p:sp>
        <p:nvSpPr>
          <p:cNvPr id="101" name="Text Box 25"/>
          <p:cNvSpPr txBox="1">
            <a:spLocks noChangeArrowheads="1"/>
          </p:cNvSpPr>
          <p:nvPr/>
        </p:nvSpPr>
        <p:spPr bwMode="auto">
          <a:xfrm>
            <a:off x="3117850" y="5021560"/>
            <a:ext cx="4318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sv-SE" sz="900" b="1">
                <a:solidFill>
                  <a:schemeClr val="folHlink"/>
                </a:solidFill>
              </a:rPr>
              <a:t>106</a:t>
            </a:r>
          </a:p>
        </p:txBody>
      </p:sp>
      <p:sp>
        <p:nvSpPr>
          <p:cNvPr id="102" name="Text Box 27"/>
          <p:cNvSpPr txBox="1">
            <a:spLocks noChangeArrowheads="1"/>
          </p:cNvSpPr>
          <p:nvPr/>
        </p:nvSpPr>
        <p:spPr bwMode="auto">
          <a:xfrm>
            <a:off x="4054475" y="5021560"/>
            <a:ext cx="358775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sv-SE" sz="900" b="1" dirty="0">
                <a:solidFill>
                  <a:schemeClr val="folHlink"/>
                </a:solidFill>
              </a:rPr>
              <a:t>16</a:t>
            </a:r>
          </a:p>
        </p:txBody>
      </p:sp>
      <p:sp>
        <p:nvSpPr>
          <p:cNvPr id="103" name="Text Box 38"/>
          <p:cNvSpPr txBox="1">
            <a:spLocks noChangeArrowheads="1"/>
          </p:cNvSpPr>
          <p:nvPr/>
        </p:nvSpPr>
        <p:spPr bwMode="auto">
          <a:xfrm>
            <a:off x="3622675" y="5021560"/>
            <a:ext cx="449263" cy="230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sv-SE" sz="900" b="1">
                <a:solidFill>
                  <a:schemeClr val="folHlink"/>
                </a:solidFill>
              </a:rPr>
              <a:t>FB 4</a:t>
            </a:r>
          </a:p>
        </p:txBody>
      </p:sp>
      <p:sp>
        <p:nvSpPr>
          <p:cNvPr id="105" name="Text Box 27"/>
          <p:cNvSpPr txBox="1">
            <a:spLocks noChangeArrowheads="1"/>
          </p:cNvSpPr>
          <p:nvPr/>
        </p:nvSpPr>
        <p:spPr bwMode="auto">
          <a:xfrm>
            <a:off x="4054475" y="4503340"/>
            <a:ext cx="358775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sv-SE" sz="900" b="1" dirty="0">
                <a:solidFill>
                  <a:schemeClr val="folHlink"/>
                </a:solidFill>
              </a:rPr>
              <a:t>16</a:t>
            </a:r>
          </a:p>
        </p:txBody>
      </p:sp>
      <p:sp>
        <p:nvSpPr>
          <p:cNvPr id="106" name="Text Box 27"/>
          <p:cNvSpPr txBox="1">
            <a:spLocks noChangeArrowheads="1"/>
          </p:cNvSpPr>
          <p:nvPr/>
        </p:nvSpPr>
        <p:spPr bwMode="auto">
          <a:xfrm>
            <a:off x="4054475" y="4350940"/>
            <a:ext cx="358775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sv-SE" sz="900" b="1" dirty="0">
                <a:solidFill>
                  <a:schemeClr val="folHlink"/>
                </a:solidFill>
              </a:rPr>
              <a:t>16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>
                      <p:stCondLst>
                        <p:cond delay="indefinite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1" fill="hold">
                      <p:stCondLst>
                        <p:cond delay="indefinite"/>
                      </p:stCondLst>
                      <p:childTnLst>
                        <p:par>
                          <p:cTn id="212" fill="hold">
                            <p:stCondLst>
                              <p:cond delay="0"/>
                            </p:stCondLst>
                            <p:childTnLst>
                              <p:par>
                                <p:cTn id="2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5" fill="hold">
                      <p:stCondLst>
                        <p:cond delay="indefinite"/>
                      </p:stCondLst>
                      <p:childTnLst>
                        <p:par>
                          <p:cTn id="216" fill="hold">
                            <p:stCondLst>
                              <p:cond delay="0"/>
                            </p:stCondLst>
                            <p:childTnLst>
                              <p:par>
                                <p:cTn id="2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9" fill="hold">
                      <p:stCondLst>
                        <p:cond delay="indefinite"/>
                      </p:stCondLst>
                      <p:childTnLst>
                        <p:par>
                          <p:cTn id="220" fill="hold">
                            <p:stCondLst>
                              <p:cond delay="0"/>
                            </p:stCondLst>
                            <p:childTnLst>
                              <p:par>
                                <p:cTn id="2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3" fill="hold">
                      <p:stCondLst>
                        <p:cond delay="indefinite"/>
                      </p:stCondLst>
                      <p:childTnLst>
                        <p:par>
                          <p:cTn id="224" fill="hold">
                            <p:stCondLst>
                              <p:cond delay="0"/>
                            </p:stCondLst>
                            <p:childTnLst>
                              <p:par>
                                <p:cTn id="2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7" fill="hold">
                      <p:stCondLst>
                        <p:cond delay="indefinite"/>
                      </p:stCondLst>
                      <p:childTnLst>
                        <p:par>
                          <p:cTn id="228" fill="hold">
                            <p:stCondLst>
                              <p:cond delay="0"/>
                            </p:stCondLst>
                            <p:childTnLst>
                              <p:par>
                                <p:cTn id="2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7444" grpId="0"/>
      <p:bldP spid="317445" grpId="0"/>
      <p:bldP spid="317446" grpId="0"/>
      <p:bldP spid="317447" grpId="0"/>
      <p:bldP spid="317448" grpId="0"/>
      <p:bldP spid="317449" grpId="0"/>
      <p:bldP spid="317450" grpId="0"/>
      <p:bldP spid="317451" grpId="0"/>
      <p:bldP spid="317452" grpId="0"/>
      <p:bldP spid="317453" grpId="0"/>
      <p:bldP spid="317454" grpId="0"/>
      <p:bldP spid="317455" grpId="0"/>
      <p:bldP spid="317455" grpId="1"/>
      <p:bldP spid="317456" grpId="0"/>
      <p:bldP spid="317457" grpId="0"/>
      <p:bldP spid="317458" grpId="0"/>
      <p:bldP spid="317459" grpId="0"/>
      <p:bldP spid="317460" grpId="0"/>
      <p:bldP spid="317461" grpId="0"/>
      <p:bldP spid="317462" grpId="0"/>
      <p:bldP spid="317463" grpId="0"/>
      <p:bldP spid="317464" grpId="0"/>
      <p:bldP spid="317465" grpId="0"/>
      <p:bldP spid="317467" grpId="0"/>
      <p:bldP spid="317468" grpId="0"/>
      <p:bldP spid="317470" grpId="0"/>
      <p:bldP spid="317471" grpId="0"/>
      <p:bldP spid="317472" grpId="0"/>
      <p:bldP spid="317473" grpId="0"/>
      <p:bldP spid="317476" grpId="0"/>
      <p:bldP spid="317477" grpId="0"/>
      <p:bldP spid="317478" grpId="0"/>
      <p:bldP spid="317479" grpId="0"/>
      <p:bldP spid="79" grpId="0"/>
      <p:bldP spid="80" grpId="0"/>
      <p:bldP spid="84" grpId="0"/>
      <p:bldP spid="85" grpId="0"/>
      <p:bldP spid="86" grpId="0"/>
      <p:bldP spid="87" grpId="0"/>
      <p:bldP spid="88" grpId="0"/>
      <p:bldP spid="89" grpId="0"/>
      <p:bldP spid="90" grpId="0"/>
      <p:bldP spid="91" grpId="0"/>
      <p:bldP spid="92" grpId="0"/>
      <p:bldP spid="93" grpId="0"/>
      <p:bldP spid="94" grpId="0"/>
      <p:bldP spid="95" grpId="0"/>
      <p:bldP spid="96" grpId="0"/>
      <p:bldP spid="97" grpId="0"/>
      <p:bldP spid="98" grpId="0"/>
      <p:bldP spid="99" grpId="0"/>
      <p:bldP spid="100" grpId="0"/>
      <p:bldP spid="101" grpId="0"/>
      <p:bldP spid="102" grpId="0"/>
      <p:bldP spid="103" grpId="0"/>
      <p:bldP spid="105" grpId="0"/>
      <p:bldP spid="10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7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FCU Lab work</a:t>
            </a:r>
          </a:p>
        </p:txBody>
      </p:sp>
      <p:sp>
        <p:nvSpPr>
          <p:cNvPr id="12292" name="Rectangle 6"/>
          <p:cNvSpPr>
            <a:spLocks noGrp="1" noChangeArrowheads="1"/>
          </p:cNvSpPr>
          <p:nvPr>
            <p:ph idx="1"/>
          </p:nvPr>
        </p:nvSpPr>
        <p:spPr>
          <a:xfrm>
            <a:off x="571500" y="1206500"/>
            <a:ext cx="6000750" cy="4546600"/>
          </a:xfrm>
        </p:spPr>
        <p:txBody>
          <a:bodyPr/>
          <a:lstStyle/>
          <a:p>
            <a:pPr marL="514350" indent="-514350">
              <a:buSzPct val="100000"/>
              <a:buFont typeface="+mj-lt"/>
              <a:buAutoNum type="arabicPeriod"/>
              <a:defRPr/>
            </a:pPr>
            <a:r>
              <a:rPr lang="en-US" dirty="0" smtClean="0"/>
              <a:t>Check the power switch.                                                                </a:t>
            </a:r>
          </a:p>
          <a:p>
            <a:pPr lvl="2">
              <a:defRPr/>
            </a:pPr>
            <a:r>
              <a:rPr lang="en-US" dirty="0" smtClean="0"/>
              <a:t>In what position is the switch? </a:t>
            </a:r>
          </a:p>
          <a:p>
            <a:pPr lvl="3">
              <a:defRPr/>
            </a:pPr>
            <a:r>
              <a:rPr lang="en-US" dirty="0" smtClean="0"/>
              <a:t>We use 230 VAC in Sweden.</a:t>
            </a:r>
          </a:p>
          <a:p>
            <a:pPr marL="514350" indent="-514350">
              <a:buSzPct val="100000"/>
              <a:buFont typeface="+mj-lt"/>
              <a:buAutoNum type="arabicPeriod"/>
              <a:defRPr/>
            </a:pPr>
            <a:r>
              <a:rPr lang="en-US" dirty="0" smtClean="0"/>
              <a:t>Default load the FCU. </a:t>
            </a:r>
          </a:p>
          <a:p>
            <a:pPr lvl="2">
              <a:defRPr/>
            </a:pPr>
            <a:r>
              <a:rPr lang="en-US" dirty="0" smtClean="0"/>
              <a:t>See the "REX Service manual" page 93-94.</a:t>
            </a:r>
          </a:p>
          <a:p>
            <a:pPr marL="514350" indent="-514350">
              <a:buSzPct val="100000"/>
              <a:buFont typeface="+mj-lt"/>
              <a:buAutoNum type="arabicPeriod"/>
              <a:defRPr/>
            </a:pPr>
            <a:r>
              <a:rPr lang="en-US" dirty="0" smtClean="0"/>
              <a:t>Check the LED:s in the FCU. </a:t>
            </a:r>
          </a:p>
          <a:p>
            <a:pPr lvl="2">
              <a:defRPr/>
            </a:pPr>
            <a:r>
              <a:rPr lang="en-US" dirty="0" smtClean="0"/>
              <a:t>What color have the LED:s?</a:t>
            </a:r>
          </a:p>
          <a:p>
            <a:pPr lvl="2">
              <a:defRPr/>
            </a:pPr>
            <a:r>
              <a:rPr lang="en-US" dirty="0" smtClean="0"/>
              <a:t>They don't flash, why? </a:t>
            </a:r>
          </a:p>
          <a:p>
            <a:pPr marL="514350" indent="-514350">
              <a:buSzPct val="100000"/>
              <a:buFont typeface="+mj-lt"/>
              <a:buAutoNum type="arabicPeriod"/>
              <a:defRPr/>
            </a:pPr>
            <a:r>
              <a:rPr lang="en-US" dirty="0" smtClean="0"/>
              <a:t>Check the Unit ID. </a:t>
            </a:r>
          </a:p>
          <a:p>
            <a:pPr lvl="2">
              <a:defRPr/>
            </a:pPr>
            <a:r>
              <a:rPr lang="en-US" dirty="0" smtClean="0"/>
              <a:t>Where can you see the Unit ID?</a:t>
            </a:r>
          </a:p>
          <a:p>
            <a:pPr>
              <a:defRPr/>
            </a:pPr>
            <a:endParaRPr lang="en-US" dirty="0" smtClean="0"/>
          </a:p>
        </p:txBody>
      </p:sp>
      <p:graphicFrame>
        <p:nvGraphicFramePr>
          <p:cNvPr id="13314" name="Object 4"/>
          <p:cNvGraphicFramePr>
            <a:graphicFrameLocks noChangeAspect="1"/>
          </p:cNvGraphicFramePr>
          <p:nvPr/>
        </p:nvGraphicFramePr>
        <p:xfrm>
          <a:off x="6643688" y="1928813"/>
          <a:ext cx="1998662" cy="2667000"/>
        </p:xfrm>
        <a:graphic>
          <a:graphicData uri="http://schemas.openxmlformats.org/presentationml/2006/ole">
            <p:oleObj spid="_x0000_s13314" name="Clip" r:id="rId4" imgW="1857600" imgH="3995640" progId="">
              <p:embed/>
            </p:oleObj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sv-SE" dirty="0" smtClean="0"/>
              <a:t>2160 Field Communication Unit</a:t>
            </a:r>
            <a:endParaRPr lang="sv-SE" dirty="0"/>
          </a:p>
        </p:txBody>
      </p:sp>
      <p:sp>
        <p:nvSpPr>
          <p:cNvPr id="102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73BF7C2-6CF3-4B0B-9C0B-AAAD5377F32E}" type="slidenum">
              <a:rPr lang="en-US" smtClean="0">
                <a:latin typeface="Arial" pitchFamily="34" charset="0"/>
              </a:rPr>
              <a:pPr/>
              <a:t>3</a:t>
            </a:fld>
            <a:endParaRPr lang="en-US" smtClean="0">
              <a:latin typeface="Arial" pitchFamily="34" charset="0"/>
            </a:endParaRPr>
          </a:p>
        </p:txBody>
      </p:sp>
      <p:graphicFrame>
        <p:nvGraphicFramePr>
          <p:cNvPr id="1026" name="Object 50"/>
          <p:cNvGraphicFramePr>
            <a:graphicFrameLocks noChangeAspect="1"/>
          </p:cNvGraphicFramePr>
          <p:nvPr>
            <p:ph idx="1"/>
          </p:nvPr>
        </p:nvGraphicFramePr>
        <p:xfrm>
          <a:off x="841375" y="1206500"/>
          <a:ext cx="7516813" cy="4378325"/>
        </p:xfrm>
        <a:graphic>
          <a:graphicData uri="http://schemas.openxmlformats.org/presentationml/2006/ole">
            <p:oleObj spid="_x0000_s1026" name="Photo Editor Photo" r:id="rId3" imgW="16085714" imgH="9371429" progId="MSPhotoEd.3">
              <p:embed/>
            </p:oleObj>
          </a:graphicData>
        </a:graphic>
      </p:graphicFrame>
      <p:sp>
        <p:nvSpPr>
          <p:cNvPr id="6" name="Oval 10"/>
          <p:cNvSpPr>
            <a:spLocks noChangeArrowheads="1"/>
          </p:cNvSpPr>
          <p:nvPr/>
        </p:nvSpPr>
        <p:spPr bwMode="auto">
          <a:xfrm>
            <a:off x="6143625" y="3714750"/>
            <a:ext cx="1071563" cy="1071563"/>
          </a:xfrm>
          <a:prstGeom prst="ellipse">
            <a:avLst/>
          </a:prstGeom>
          <a:noFill/>
          <a:ln w="31750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sv-SE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50" name="Object 50"/>
          <p:cNvGraphicFramePr>
            <a:graphicFrameLocks noChangeAspect="1"/>
          </p:cNvGraphicFramePr>
          <p:nvPr/>
        </p:nvGraphicFramePr>
        <p:xfrm>
          <a:off x="4194175" y="1214438"/>
          <a:ext cx="4537075" cy="2643187"/>
        </p:xfrm>
        <a:graphic>
          <a:graphicData uri="http://schemas.openxmlformats.org/presentationml/2006/ole">
            <p:oleObj spid="_x0000_s2050" name="Photo Editor Photo" r:id="rId3" imgW="16085714" imgH="9371429" progId="MSPhotoEd.3">
              <p:embed/>
            </p:oleObj>
          </a:graphicData>
        </a:graphic>
      </p:graphicFrame>
      <p:sp>
        <p:nvSpPr>
          <p:cNvPr id="2051" name="Rectangle 16"/>
          <p:cNvSpPr>
            <a:spLocks noGrp="1" noChangeArrowheads="1"/>
          </p:cNvSpPr>
          <p:nvPr>
            <p:ph sz="half" idx="2"/>
          </p:nvPr>
        </p:nvSpPr>
        <p:spPr>
          <a:xfrm>
            <a:off x="571500" y="1214438"/>
            <a:ext cx="4360540" cy="4546600"/>
          </a:xfrm>
        </p:spPr>
        <p:txBody>
          <a:bodyPr/>
          <a:lstStyle/>
          <a:p>
            <a:r>
              <a:rPr lang="sv-SE" dirty="0" smtClean="0"/>
              <a:t>Improves update rate from  field equipment</a:t>
            </a:r>
          </a:p>
          <a:p>
            <a:r>
              <a:rPr lang="sv-SE" dirty="0" smtClean="0"/>
              <a:t>Continously collects data from field equipment</a:t>
            </a:r>
          </a:p>
          <a:p>
            <a:r>
              <a:rPr lang="sv-SE" dirty="0" smtClean="0"/>
              <a:t>No explosion proof  protection</a:t>
            </a:r>
          </a:p>
          <a:p>
            <a:pPr lvl="1"/>
            <a:r>
              <a:rPr lang="sv-SE" dirty="0" smtClean="0"/>
              <a:t>Mounted in a non-hazardous area</a:t>
            </a:r>
          </a:p>
        </p:txBody>
      </p:sp>
      <p:sp>
        <p:nvSpPr>
          <p:cNvPr id="121871" name="Rectangle 1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sv-SE" dirty="0" smtClean="0"/>
              <a:t>2160 Field Communication Unit</a:t>
            </a:r>
            <a:endParaRPr lang="en-US" dirty="0" smtClean="0"/>
          </a:p>
        </p:txBody>
      </p:sp>
      <p:sp>
        <p:nvSpPr>
          <p:cNvPr id="121866" name="Oval 10"/>
          <p:cNvSpPr>
            <a:spLocks noChangeArrowheads="1"/>
          </p:cNvSpPr>
          <p:nvPr/>
        </p:nvSpPr>
        <p:spPr bwMode="auto">
          <a:xfrm>
            <a:off x="7358063" y="2714625"/>
            <a:ext cx="714375" cy="720725"/>
          </a:xfrm>
          <a:prstGeom prst="ellipse">
            <a:avLst/>
          </a:prstGeom>
          <a:noFill/>
          <a:ln w="31750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sv-SE"/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18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86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49" name="Rectangle 1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sv-SE" dirty="0" smtClean="0"/>
              <a:t>2160 Communication Ports</a:t>
            </a:r>
            <a:endParaRPr lang="en-US" dirty="0" smtClean="0"/>
          </a:p>
        </p:txBody>
      </p:sp>
      <p:graphicFrame>
        <p:nvGraphicFramePr>
          <p:cNvPr id="3074" name="Object 15"/>
          <p:cNvGraphicFramePr>
            <a:graphicFrameLocks noChangeAspect="1"/>
          </p:cNvGraphicFramePr>
          <p:nvPr>
            <p:ph sz="half" idx="1"/>
          </p:nvPr>
        </p:nvGraphicFramePr>
        <p:xfrm>
          <a:off x="4857750" y="1143000"/>
          <a:ext cx="4095750" cy="2989263"/>
        </p:xfrm>
        <a:graphic>
          <a:graphicData uri="http://schemas.openxmlformats.org/presentationml/2006/ole">
            <p:oleObj spid="_x0000_s3074" name="Bitmap Image" r:id="rId3" imgW="5009524" imgH="3657143" progId="PBrush">
              <p:embed/>
            </p:oleObj>
          </a:graphicData>
        </a:graphic>
      </p:graphicFrame>
      <p:sp>
        <p:nvSpPr>
          <p:cNvPr id="3076" name="Text Box 7"/>
          <p:cNvSpPr txBox="1">
            <a:spLocks noChangeArrowheads="1"/>
          </p:cNvSpPr>
          <p:nvPr/>
        </p:nvSpPr>
        <p:spPr bwMode="auto">
          <a:xfrm>
            <a:off x="323850" y="836613"/>
            <a:ext cx="4392613" cy="336550"/>
          </a:xfrm>
          <a:prstGeom prst="rect">
            <a:avLst/>
          </a:prstGeom>
          <a:noFill/>
          <a:ln w="635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  <a:buFont typeface="Wingdings" pitchFamily="2" charset="2"/>
              <a:buChar char="Ø"/>
            </a:pPr>
            <a:endParaRPr lang="sv-SE" sz="1600" u="sng">
              <a:solidFill>
                <a:schemeClr val="tx1"/>
              </a:solidFill>
              <a:latin typeface="Tahoma" pitchFamily="34" charset="0"/>
            </a:endParaRPr>
          </a:p>
        </p:txBody>
      </p:sp>
      <p:sp>
        <p:nvSpPr>
          <p:cNvPr id="3077" name="Content Placeholder 7"/>
          <p:cNvSpPr>
            <a:spLocks noGrp="1"/>
          </p:cNvSpPr>
          <p:nvPr>
            <p:ph sz="half" idx="2"/>
          </p:nvPr>
        </p:nvSpPr>
        <p:spPr>
          <a:xfrm>
            <a:off x="571500" y="1214438"/>
            <a:ext cx="5000625" cy="4546600"/>
          </a:xfrm>
        </p:spPr>
        <p:txBody>
          <a:bodyPr/>
          <a:lstStyle/>
          <a:p>
            <a:r>
              <a:rPr lang="sv-SE" sz="2400" smtClean="0"/>
              <a:t>6 Communication Ports, 2 types</a:t>
            </a:r>
          </a:p>
          <a:p>
            <a:pPr lvl="1"/>
            <a:r>
              <a:rPr lang="sv-SE" sz="2000" b="1" smtClean="0"/>
              <a:t>Field Bus:</a:t>
            </a:r>
            <a:r>
              <a:rPr lang="sv-SE" sz="2000" smtClean="0"/>
              <a:t/>
            </a:r>
            <a:br>
              <a:rPr lang="sv-SE" sz="2000" smtClean="0"/>
            </a:br>
            <a:r>
              <a:rPr lang="sv-SE" sz="2000" smtClean="0"/>
              <a:t>	Collects data from field equipment </a:t>
            </a:r>
          </a:p>
          <a:p>
            <a:pPr lvl="1"/>
            <a:r>
              <a:rPr lang="sv-SE" sz="2000" b="1" smtClean="0"/>
              <a:t>Group Bus:</a:t>
            </a:r>
            <a:br>
              <a:rPr lang="sv-SE" sz="2000" b="1" smtClean="0"/>
            </a:br>
            <a:r>
              <a:rPr lang="sv-SE" sz="2000" smtClean="0"/>
              <a:t>	Provides data to host systems</a:t>
            </a:r>
          </a:p>
          <a:p>
            <a:r>
              <a:rPr lang="sv-SE" sz="2400" smtClean="0"/>
              <a:t>Standard Port Configuration</a:t>
            </a:r>
          </a:p>
          <a:p>
            <a:pPr lvl="1"/>
            <a:r>
              <a:rPr lang="sv-SE" sz="2000" smtClean="0"/>
              <a:t>2 Group Buses</a:t>
            </a:r>
          </a:p>
          <a:p>
            <a:pPr lvl="1"/>
            <a:r>
              <a:rPr lang="sv-SE" sz="2000" smtClean="0"/>
              <a:t>4 Field Buses</a:t>
            </a:r>
          </a:p>
          <a:p>
            <a:pPr lvl="1"/>
            <a:r>
              <a:rPr lang="sv-SE" sz="2000" smtClean="0"/>
              <a:t>Possible to convert ports</a:t>
            </a:r>
            <a:endParaRPr lang="sv-SE" sz="2800" smtClean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1928813" y="4572000"/>
          <a:ext cx="5238744" cy="14833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748392"/>
                <a:gridCol w="748392"/>
                <a:gridCol w="748392"/>
                <a:gridCol w="748392"/>
                <a:gridCol w="748392"/>
                <a:gridCol w="748392"/>
                <a:gridCol w="748392"/>
              </a:tblGrid>
              <a:tr h="370840">
                <a:tc>
                  <a:txBody>
                    <a:bodyPr/>
                    <a:lstStyle/>
                    <a:p>
                      <a:r>
                        <a:rPr lang="sv-SE" sz="1400" dirty="0" smtClean="0"/>
                        <a:t>Ports</a:t>
                      </a:r>
                      <a:endParaRPr lang="sv-S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sz="1400" dirty="0" smtClean="0"/>
                        <a:t>X1</a:t>
                      </a:r>
                      <a:endParaRPr lang="sv-S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sz="1400" dirty="0" smtClean="0"/>
                        <a:t>X2</a:t>
                      </a:r>
                      <a:endParaRPr lang="sv-S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sz="1400" dirty="0" smtClean="0"/>
                        <a:t>X3</a:t>
                      </a:r>
                      <a:endParaRPr lang="sv-S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sz="1400" dirty="0" smtClean="0"/>
                        <a:t>X4</a:t>
                      </a:r>
                      <a:endParaRPr lang="sv-S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sz="1400" dirty="0" smtClean="0"/>
                        <a:t>X5</a:t>
                      </a:r>
                      <a:endParaRPr lang="sv-S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sz="1400" dirty="0" smtClean="0"/>
                        <a:t>X6</a:t>
                      </a:r>
                      <a:endParaRPr lang="sv-SE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sv-SE" sz="1400" dirty="0" smtClean="0"/>
                        <a:t>Alt 4+2</a:t>
                      </a:r>
                      <a:endParaRPr lang="sv-S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sz="1400" dirty="0" smtClean="0"/>
                        <a:t>FB</a:t>
                      </a:r>
                      <a:endParaRPr lang="sv-S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sz="1400" dirty="0" smtClean="0"/>
                        <a:t>FB</a:t>
                      </a:r>
                      <a:endParaRPr lang="sv-S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sz="1400" dirty="0" smtClean="0"/>
                        <a:t>FB</a:t>
                      </a:r>
                      <a:endParaRPr lang="sv-S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sz="1400" dirty="0" smtClean="0"/>
                        <a:t>FB</a:t>
                      </a:r>
                      <a:endParaRPr lang="sv-S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sz="1400" dirty="0" smtClean="0"/>
                        <a:t>GB</a:t>
                      </a:r>
                      <a:endParaRPr lang="sv-S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sz="1400" dirty="0" smtClean="0"/>
                        <a:t>GB</a:t>
                      </a:r>
                      <a:endParaRPr lang="sv-SE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sv-SE" sz="1400" dirty="0" smtClean="0"/>
                        <a:t>Alt 3+3</a:t>
                      </a:r>
                      <a:endParaRPr lang="sv-S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sz="1400" smtClean="0"/>
                        <a:t>FB</a:t>
                      </a:r>
                      <a:endParaRPr lang="sv-S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sz="1400" smtClean="0"/>
                        <a:t>FB</a:t>
                      </a:r>
                      <a:endParaRPr lang="sv-S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sz="1400" dirty="0" smtClean="0"/>
                        <a:t>FB</a:t>
                      </a:r>
                      <a:endParaRPr lang="sv-S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sz="1400" smtClean="0"/>
                        <a:t>GB</a:t>
                      </a:r>
                      <a:endParaRPr lang="sv-S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sz="1400" smtClean="0"/>
                        <a:t>GB</a:t>
                      </a:r>
                      <a:endParaRPr lang="sv-S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sz="1400" dirty="0" smtClean="0"/>
                        <a:t>GB</a:t>
                      </a:r>
                      <a:endParaRPr lang="sv-SE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sv-SE" sz="1400" dirty="0" smtClean="0"/>
                        <a:t>Alt 2+4</a:t>
                      </a:r>
                      <a:endParaRPr lang="sv-S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sz="1400" smtClean="0"/>
                        <a:t>FB</a:t>
                      </a:r>
                      <a:endParaRPr lang="sv-S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sz="1400" dirty="0" smtClean="0"/>
                        <a:t>FB</a:t>
                      </a:r>
                      <a:endParaRPr lang="sv-S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sz="1400" dirty="0" smtClean="0"/>
                        <a:t>GB</a:t>
                      </a:r>
                      <a:endParaRPr lang="sv-S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sz="1400" smtClean="0"/>
                        <a:t>GB</a:t>
                      </a:r>
                      <a:endParaRPr lang="sv-S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sz="1400" smtClean="0"/>
                        <a:t>GB</a:t>
                      </a:r>
                      <a:endParaRPr lang="sv-S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sz="1400" dirty="0" smtClean="0"/>
                        <a:t>GB</a:t>
                      </a:r>
                      <a:endParaRPr lang="sv-SE" sz="1400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81513" y="1428750"/>
            <a:ext cx="4662487" cy="4132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0175" name="Rectangle 1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sv-SE" dirty="0" smtClean="0"/>
              <a:t>2160 Communication Ports</a:t>
            </a:r>
            <a:endParaRPr lang="en-US" dirty="0" smtClean="0"/>
          </a:p>
        </p:txBody>
      </p:sp>
      <p:sp>
        <p:nvSpPr>
          <p:cNvPr id="28676" name="Rectangle 16"/>
          <p:cNvSpPr>
            <a:spLocks noGrp="1" noChangeArrowheads="1"/>
          </p:cNvSpPr>
          <p:nvPr>
            <p:ph sz="half" idx="2"/>
          </p:nvPr>
        </p:nvSpPr>
        <p:spPr>
          <a:xfrm>
            <a:off x="571500" y="1214438"/>
            <a:ext cx="4786313" cy="4546600"/>
          </a:xfrm>
        </p:spPr>
        <p:txBody>
          <a:bodyPr/>
          <a:lstStyle/>
          <a:p>
            <a:r>
              <a:rPr lang="sv-SE" sz="2400" smtClean="0"/>
              <a:t>Communication Protocol:</a:t>
            </a:r>
          </a:p>
          <a:p>
            <a:pPr lvl="1"/>
            <a:r>
              <a:rPr lang="sv-SE" sz="2000" smtClean="0"/>
              <a:t>Modbus rtu</a:t>
            </a:r>
          </a:p>
          <a:p>
            <a:r>
              <a:rPr lang="sv-SE" sz="2400" smtClean="0"/>
              <a:t>Field Bus: </a:t>
            </a:r>
          </a:p>
          <a:p>
            <a:pPr lvl="1"/>
            <a:r>
              <a:rPr lang="sv-SE" sz="2000" smtClean="0"/>
              <a:t>Modbus master </a:t>
            </a:r>
          </a:p>
          <a:p>
            <a:r>
              <a:rPr lang="sv-SE" sz="2400" smtClean="0"/>
              <a:t>Group Bus: </a:t>
            </a:r>
          </a:p>
          <a:p>
            <a:pPr lvl="1"/>
            <a:r>
              <a:rPr lang="sv-SE" sz="2000" smtClean="0"/>
              <a:t>Modbus slave</a:t>
            </a:r>
          </a:p>
          <a:p>
            <a:r>
              <a:rPr lang="sv-SE" sz="2400" smtClean="0"/>
              <a:t>Holds its own modbus adress</a:t>
            </a:r>
          </a:p>
          <a:p>
            <a:pPr lvl="1"/>
            <a:r>
              <a:rPr lang="sv-SE" sz="2000" smtClean="0"/>
              <a:t>Default 245</a:t>
            </a:r>
          </a:p>
          <a:p>
            <a:r>
              <a:rPr lang="sv-SE" sz="2400" smtClean="0"/>
              <a:t>FCU use all its communication </a:t>
            </a:r>
          </a:p>
          <a:p>
            <a:pPr>
              <a:buFont typeface="Wingdings" pitchFamily="2" charset="2"/>
              <a:buNone/>
            </a:pPr>
            <a:r>
              <a:rPr lang="sv-SE" sz="2400" smtClean="0"/>
              <a:t>	ports simultaneaously</a:t>
            </a:r>
          </a:p>
          <a:p>
            <a:pPr lvl="1"/>
            <a:r>
              <a:rPr lang="sv-SE" sz="2000" smtClean="0"/>
              <a:t>Possible to adjust if needed</a:t>
            </a:r>
          </a:p>
        </p:txBody>
      </p:sp>
      <p:sp>
        <p:nvSpPr>
          <p:cNvPr id="28677" name="Text Box 7"/>
          <p:cNvSpPr txBox="1">
            <a:spLocks noChangeArrowheads="1"/>
          </p:cNvSpPr>
          <p:nvPr/>
        </p:nvSpPr>
        <p:spPr bwMode="auto">
          <a:xfrm>
            <a:off x="5357813" y="4429125"/>
            <a:ext cx="1873250" cy="400050"/>
          </a:xfrm>
          <a:prstGeom prst="rect">
            <a:avLst/>
          </a:prstGeom>
          <a:solidFill>
            <a:srgbClr val="FFFF99"/>
          </a:solidFill>
          <a:ln w="63500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sv-SE" sz="1600">
                <a:solidFill>
                  <a:schemeClr val="tx1"/>
                </a:solidFill>
                <a:latin typeface="Tahoma" pitchFamily="34" charset="0"/>
              </a:rPr>
              <a:t>Sends questions</a:t>
            </a:r>
            <a:endParaRPr lang="en-US" sz="1600">
              <a:solidFill>
                <a:schemeClr val="tx1"/>
              </a:solidFill>
              <a:latin typeface="Tahoma" pitchFamily="34" charset="0"/>
            </a:endParaRPr>
          </a:p>
        </p:txBody>
      </p:sp>
      <p:sp>
        <p:nvSpPr>
          <p:cNvPr id="28678" name="Text Box 18"/>
          <p:cNvSpPr txBox="1">
            <a:spLocks noChangeArrowheads="1"/>
          </p:cNvSpPr>
          <p:nvPr/>
        </p:nvSpPr>
        <p:spPr bwMode="auto">
          <a:xfrm>
            <a:off x="6858000" y="2428875"/>
            <a:ext cx="2103438" cy="400050"/>
          </a:xfrm>
          <a:prstGeom prst="rect">
            <a:avLst/>
          </a:prstGeom>
          <a:solidFill>
            <a:srgbClr val="FFFF99"/>
          </a:solidFill>
          <a:ln w="63500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sv-SE" sz="1600">
                <a:solidFill>
                  <a:schemeClr val="tx1"/>
                </a:solidFill>
                <a:latin typeface="Tahoma" pitchFamily="34" charset="0"/>
              </a:rPr>
              <a:t>Answers questions</a:t>
            </a:r>
            <a:endParaRPr lang="en-US" sz="1600">
              <a:solidFill>
                <a:schemeClr val="tx1"/>
              </a:solidFill>
              <a:latin typeface="Tahoma" pitchFamily="34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219" name="Rectangle 1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sv-SE" dirty="0" smtClean="0"/>
              <a:t>2160 Communication Ports</a:t>
            </a:r>
            <a:endParaRPr lang="en-US" dirty="0" smtClean="0"/>
          </a:p>
        </p:txBody>
      </p:sp>
      <p:graphicFrame>
        <p:nvGraphicFramePr>
          <p:cNvPr id="4098" name="Object 9"/>
          <p:cNvGraphicFramePr>
            <a:graphicFrameLocks noChangeAspect="1"/>
          </p:cNvGraphicFramePr>
          <p:nvPr>
            <p:ph idx="1"/>
          </p:nvPr>
        </p:nvGraphicFramePr>
        <p:xfrm>
          <a:off x="1331640" y="2564903"/>
          <a:ext cx="5976664" cy="3387583"/>
        </p:xfrm>
        <a:graphic>
          <a:graphicData uri="http://schemas.openxmlformats.org/presentationml/2006/ole">
            <p:oleObj spid="_x0000_s4098" name="Bitmap Image" r:id="rId4" imgW="4704762" imgH="2666667" progId="PBrush">
              <p:embed/>
            </p:oleObj>
          </a:graphicData>
        </a:graphic>
      </p:graphicFrame>
      <p:sp>
        <p:nvSpPr>
          <p:cNvPr id="5" name="Rectangle 16"/>
          <p:cNvSpPr txBox="1">
            <a:spLocks noChangeArrowheads="1"/>
          </p:cNvSpPr>
          <p:nvPr/>
        </p:nvSpPr>
        <p:spPr>
          <a:xfrm>
            <a:off x="571500" y="1214438"/>
            <a:ext cx="4786313" cy="4546600"/>
          </a:xfrm>
          <a:prstGeom prst="rect">
            <a:avLst/>
          </a:prstGeom>
        </p:spPr>
        <p:txBody>
          <a:bodyPr/>
          <a:lstStyle/>
          <a:p>
            <a:pPr marL="342900" indent="-342900" algn="l">
              <a:lnSpc>
                <a:spcPct val="90000"/>
              </a:lnSpc>
              <a:spcBef>
                <a:spcPct val="20000"/>
              </a:spcBef>
              <a:spcAft>
                <a:spcPct val="15000"/>
              </a:spcAft>
              <a:buClr>
                <a:schemeClr val="bg2"/>
              </a:buClr>
              <a:buSzPct val="60000"/>
              <a:buFont typeface="Wingdings" pitchFamily="2" charset="2"/>
              <a:buChar char="l"/>
              <a:defRPr/>
            </a:pPr>
            <a:r>
              <a:rPr lang="sv-SE" kern="0" dirty="0" smtClean="0">
                <a:latin typeface="+mn-lt"/>
              </a:rPr>
              <a:t>Max </a:t>
            </a:r>
            <a:r>
              <a:rPr lang="sv-SE" kern="0" dirty="0">
                <a:latin typeface="+mn-lt"/>
              </a:rPr>
              <a:t>32 Units / 2160</a:t>
            </a:r>
          </a:p>
          <a:p>
            <a:pPr marL="342900" indent="-342900" algn="l">
              <a:lnSpc>
                <a:spcPct val="90000"/>
              </a:lnSpc>
              <a:spcBef>
                <a:spcPct val="20000"/>
              </a:spcBef>
              <a:spcAft>
                <a:spcPct val="15000"/>
              </a:spcAft>
              <a:buClr>
                <a:schemeClr val="bg2"/>
              </a:buClr>
              <a:buSzPct val="60000"/>
              <a:buFont typeface="Wingdings" pitchFamily="2" charset="2"/>
              <a:buChar char="l"/>
              <a:defRPr/>
            </a:pPr>
            <a:r>
              <a:rPr lang="sv-SE" kern="0" dirty="0">
                <a:latin typeface="+mn-lt"/>
              </a:rPr>
              <a:t>Max 16 Units per Field Bus</a:t>
            </a:r>
          </a:p>
          <a:p>
            <a:pPr marL="342900" indent="-342900" algn="l">
              <a:lnSpc>
                <a:spcPct val="90000"/>
              </a:lnSpc>
              <a:spcBef>
                <a:spcPct val="20000"/>
              </a:spcBef>
              <a:spcAft>
                <a:spcPct val="15000"/>
              </a:spcAft>
              <a:buClr>
                <a:schemeClr val="bg2"/>
              </a:buClr>
              <a:buSzPct val="60000"/>
              <a:buFont typeface="Wingdings" pitchFamily="2" charset="2"/>
              <a:buChar char="l"/>
              <a:defRPr/>
            </a:pPr>
            <a:r>
              <a:rPr lang="sv-SE" kern="0" dirty="0">
                <a:latin typeface="+mn-lt"/>
              </a:rPr>
              <a:t>Max 8 Units </a:t>
            </a:r>
            <a:endParaRPr lang="sv-SE" kern="0" dirty="0" smtClean="0">
              <a:latin typeface="+mn-lt"/>
            </a:endParaRPr>
          </a:p>
          <a:p>
            <a:pPr marL="342900" indent="-342900" algn="l">
              <a:lnSpc>
                <a:spcPct val="90000"/>
              </a:lnSpc>
              <a:spcBef>
                <a:spcPct val="20000"/>
              </a:spcBef>
              <a:spcAft>
                <a:spcPct val="15000"/>
              </a:spcAft>
              <a:buClr>
                <a:schemeClr val="bg2"/>
              </a:buClr>
              <a:buSzPct val="60000"/>
              <a:defRPr/>
            </a:pPr>
            <a:endParaRPr lang="sv-SE" kern="0" dirty="0">
              <a:latin typeface="+mn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691680" y="4221088"/>
            <a:ext cx="504056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sv-SE" sz="1000" dirty="0" smtClean="0"/>
              <a:t>2410/RLG</a:t>
            </a:r>
            <a:endParaRPr lang="sv-SE" sz="1000" dirty="0"/>
          </a:p>
        </p:txBody>
      </p:sp>
      <p:sp>
        <p:nvSpPr>
          <p:cNvPr id="8" name="TextBox 7"/>
          <p:cNvSpPr txBox="1"/>
          <p:nvPr/>
        </p:nvSpPr>
        <p:spPr>
          <a:xfrm>
            <a:off x="2267744" y="4221088"/>
            <a:ext cx="504056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sv-SE" sz="1000" dirty="0" smtClean="0"/>
              <a:t>2410/RLG</a:t>
            </a:r>
            <a:endParaRPr lang="sv-SE" sz="1000" dirty="0"/>
          </a:p>
        </p:txBody>
      </p:sp>
      <p:sp>
        <p:nvSpPr>
          <p:cNvPr id="9" name="TextBox 8"/>
          <p:cNvSpPr txBox="1"/>
          <p:nvPr/>
        </p:nvSpPr>
        <p:spPr>
          <a:xfrm>
            <a:off x="2915816" y="4221088"/>
            <a:ext cx="504056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sv-SE" sz="1000" dirty="0" smtClean="0"/>
              <a:t>2410/RLG</a:t>
            </a:r>
            <a:endParaRPr lang="sv-SE" sz="1000" dirty="0"/>
          </a:p>
        </p:txBody>
      </p:sp>
      <p:sp>
        <p:nvSpPr>
          <p:cNvPr id="10" name="TextBox 9"/>
          <p:cNvSpPr txBox="1"/>
          <p:nvPr/>
        </p:nvSpPr>
        <p:spPr>
          <a:xfrm>
            <a:off x="3563888" y="4221088"/>
            <a:ext cx="504056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sv-SE" sz="1000" dirty="0" smtClean="0"/>
              <a:t>2410/RLG</a:t>
            </a:r>
            <a:endParaRPr lang="sv-SE" sz="1000" dirty="0"/>
          </a:p>
        </p:txBody>
      </p:sp>
      <p:sp>
        <p:nvSpPr>
          <p:cNvPr id="11" name="TextBox 10"/>
          <p:cNvSpPr txBox="1"/>
          <p:nvPr/>
        </p:nvSpPr>
        <p:spPr>
          <a:xfrm>
            <a:off x="4788024" y="4221088"/>
            <a:ext cx="504056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sv-SE" sz="1000" dirty="0" smtClean="0"/>
              <a:t>2410/RLG</a:t>
            </a:r>
            <a:endParaRPr lang="sv-SE" sz="1000" dirty="0"/>
          </a:p>
        </p:txBody>
      </p:sp>
      <p:sp>
        <p:nvSpPr>
          <p:cNvPr id="12" name="TextBox 11"/>
          <p:cNvSpPr txBox="1"/>
          <p:nvPr/>
        </p:nvSpPr>
        <p:spPr>
          <a:xfrm>
            <a:off x="5364088" y="4221088"/>
            <a:ext cx="504056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sv-SE" sz="1000" dirty="0" smtClean="0"/>
              <a:t>2410/RLG</a:t>
            </a:r>
            <a:endParaRPr lang="sv-SE" sz="1000" dirty="0"/>
          </a:p>
        </p:txBody>
      </p:sp>
      <p:sp>
        <p:nvSpPr>
          <p:cNvPr id="13" name="TextBox 12"/>
          <p:cNvSpPr txBox="1"/>
          <p:nvPr/>
        </p:nvSpPr>
        <p:spPr>
          <a:xfrm>
            <a:off x="6012160" y="4221088"/>
            <a:ext cx="504056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sv-SE" sz="1000" dirty="0" smtClean="0"/>
              <a:t>2410/RLG</a:t>
            </a:r>
            <a:endParaRPr lang="sv-SE" sz="1000" dirty="0"/>
          </a:p>
        </p:txBody>
      </p:sp>
      <p:sp>
        <p:nvSpPr>
          <p:cNvPr id="14" name="TextBox 13"/>
          <p:cNvSpPr txBox="1"/>
          <p:nvPr/>
        </p:nvSpPr>
        <p:spPr>
          <a:xfrm>
            <a:off x="6660232" y="4221088"/>
            <a:ext cx="504056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sv-SE" sz="1000" dirty="0" smtClean="0"/>
              <a:t>2410/RLG</a:t>
            </a:r>
            <a:endParaRPr lang="sv-SE" sz="10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1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86313" y="1643063"/>
            <a:ext cx="4094162" cy="3508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6986" name="Rectangle 1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sv-SE" dirty="0" smtClean="0"/>
              <a:t>2160 Interface Cards</a:t>
            </a:r>
            <a:endParaRPr lang="en-US" dirty="0" smtClean="0"/>
          </a:p>
        </p:txBody>
      </p:sp>
      <p:sp>
        <p:nvSpPr>
          <p:cNvPr id="126987" name="Rectangle 11"/>
          <p:cNvSpPr>
            <a:spLocks noGrp="1" noChangeArrowheads="1"/>
          </p:cNvSpPr>
          <p:nvPr>
            <p:ph sz="half" idx="2"/>
          </p:nvPr>
        </p:nvSpPr>
        <p:spPr>
          <a:xfrm>
            <a:off x="571500" y="1214438"/>
            <a:ext cx="4714875" cy="4546600"/>
          </a:xfrm>
        </p:spPr>
        <p:txBody>
          <a:bodyPr/>
          <a:lstStyle/>
          <a:p>
            <a:r>
              <a:rPr lang="sv-SE" sz="2000" dirty="0" smtClean="0"/>
              <a:t>Each communication port need a communication interface card.</a:t>
            </a:r>
          </a:p>
          <a:p>
            <a:pPr lvl="1"/>
            <a:r>
              <a:rPr lang="sv-SE" sz="1800" dirty="0" smtClean="0"/>
              <a:t>FCM = TRL2 bus</a:t>
            </a:r>
          </a:p>
          <a:p>
            <a:pPr lvl="1"/>
            <a:r>
              <a:rPr lang="sv-SE" sz="1800" dirty="0" smtClean="0"/>
              <a:t>FCI = RS485</a:t>
            </a:r>
          </a:p>
          <a:p>
            <a:pPr lvl="1"/>
            <a:r>
              <a:rPr lang="sv-SE" sz="1800" dirty="0" smtClean="0"/>
              <a:t>FCL = Labko ILS2000</a:t>
            </a:r>
          </a:p>
          <a:p>
            <a:pPr lvl="1"/>
            <a:r>
              <a:rPr lang="sv-SE" sz="1800" dirty="0" smtClean="0"/>
              <a:t>RS232 = Local connectors X10,X11   </a:t>
            </a:r>
            <a:r>
              <a:rPr lang="sv-SE" sz="1600" dirty="0" smtClean="0"/>
              <a:t>Special jumper needed</a:t>
            </a:r>
            <a:endParaRPr lang="sv-SE" sz="1400" dirty="0" smtClean="0"/>
          </a:p>
          <a:p>
            <a:r>
              <a:rPr lang="sv-SE" sz="2000" dirty="0" smtClean="0"/>
              <a:t>Group Buses can be equipped with:</a:t>
            </a:r>
          </a:p>
          <a:p>
            <a:pPr lvl="1"/>
            <a:r>
              <a:rPr lang="sv-SE" sz="1800" dirty="0" smtClean="0"/>
              <a:t>FCM, FCI, RS232</a:t>
            </a:r>
          </a:p>
          <a:p>
            <a:r>
              <a:rPr lang="sv-SE" sz="2000" dirty="0" smtClean="0"/>
              <a:t>Field Buses can be equipped with:</a:t>
            </a:r>
          </a:p>
          <a:p>
            <a:pPr lvl="1"/>
            <a:r>
              <a:rPr lang="sv-SE" sz="1800" dirty="0" smtClean="0"/>
              <a:t>FCM, FCL, FCI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69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69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69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8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698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7" name="Rectangle 9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sv-SE" dirty="0" smtClean="0"/>
              <a:t>2160 Power Supply</a:t>
            </a:r>
            <a:endParaRPr lang="en-US" dirty="0" smtClean="0"/>
          </a:p>
        </p:txBody>
      </p:sp>
      <p:sp>
        <p:nvSpPr>
          <p:cNvPr id="30723" name="Rectangle 10"/>
          <p:cNvSpPr>
            <a:spLocks noGrp="1" noChangeArrowheads="1"/>
          </p:cNvSpPr>
          <p:nvPr>
            <p:ph sz="half" idx="2"/>
          </p:nvPr>
        </p:nvSpPr>
        <p:spPr>
          <a:xfrm>
            <a:off x="571500" y="1214438"/>
            <a:ext cx="8143875" cy="1785937"/>
          </a:xfrm>
        </p:spPr>
        <p:txBody>
          <a:bodyPr/>
          <a:lstStyle/>
          <a:p>
            <a:r>
              <a:rPr lang="sv-SE" sz="2400" smtClean="0"/>
              <a:t>Power supply 115 or 230VAC.</a:t>
            </a:r>
          </a:p>
          <a:p>
            <a:r>
              <a:rPr lang="sv-SE" sz="2400" smtClean="0"/>
              <a:t>Two fuses (100mA) are located below the power terminal.</a:t>
            </a:r>
          </a:p>
          <a:p>
            <a:r>
              <a:rPr lang="sv-SE" sz="2400" smtClean="0"/>
              <a:t>The 2160 should be grounded. </a:t>
            </a:r>
          </a:p>
          <a:p>
            <a:endParaRPr lang="sv-SE" sz="2400" smtClean="0"/>
          </a:p>
          <a:p>
            <a:endParaRPr lang="sv-SE" sz="2400" smtClean="0"/>
          </a:p>
          <a:p>
            <a:endParaRPr lang="en-US" sz="2400" smtClean="0"/>
          </a:p>
        </p:txBody>
      </p:sp>
      <p:pic>
        <p:nvPicPr>
          <p:cNvPr id="30724" name="Picture 1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28938" y="3071813"/>
            <a:ext cx="4095750" cy="3330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08"/>
  <p:tag name="MMPROD_UIDATA" val="&lt;database version=&quot;7.0&quot;&gt;&lt;object type=&quot;1&quot; unique_id=&quot;10001&quot;&gt;&lt;object type=&quot;8&quot; unique_id=&quot;10002&quot;&gt;&lt;/object&gt;&lt;object type=&quot;2&quot; unique_id=&quot;10003&quot;&gt;&lt;object type=&quot;3&quot; unique_id=&quot;10004&quot;&gt;&lt;property id=&quot;20148&quot; value=&quot;5&quot;/&gt;&lt;property id=&quot;20300&quot; value=&quot;Slide 1&quot;/&gt;&lt;property id=&quot;20307&quot; value=&quot;338&quot;/&gt;&lt;/object&gt;&lt;object type=&quot;3&quot; unique_id=&quot;10006&quot;&gt;&lt;property id=&quot;20148&quot; value=&quot;5&quot;/&gt;&lt;property id=&quot;20300&quot; value=&quot;Slide 4 - &amp;quot;2160 Field Communication Unit&amp;quot;&quot;/&gt;&lt;property id=&quot;20307&quot; value=&quot;292&quot;/&gt;&lt;/object&gt;&lt;object type=&quot;3&quot; unique_id=&quot;10007&quot;&gt;&lt;property id=&quot;20148&quot; value=&quot;5&quot;/&gt;&lt;property id=&quot;20300&quot; value=&quot;Slide 5 - &amp;quot;2160 Communication Ports&amp;quot;&quot;/&gt;&lt;property id=&quot;20307&quot; value=&quot;324&quot;/&gt;&lt;/object&gt;&lt;object type=&quot;3&quot; unique_id=&quot;10008&quot;&gt;&lt;property id=&quot;20148&quot; value=&quot;5&quot;/&gt;&lt;property id=&quot;20300&quot; value=&quot;Slide 6 - &amp;quot;2160 Communication Ports&amp;quot;&quot;/&gt;&lt;property id=&quot;20307&quot; value=&quot;325&quot;/&gt;&lt;/object&gt;&lt;object type=&quot;3&quot; unique_id=&quot;10009&quot;&gt;&lt;property id=&quot;20148&quot; value=&quot;5&quot;/&gt;&lt;property id=&quot;20300&quot; value=&quot;Slide 7 - &amp;quot;2160 Communication Ports&amp;quot;&quot;/&gt;&lt;property id=&quot;20307&quot; value=&quot;326&quot;/&gt;&lt;/object&gt;&lt;object type=&quot;3&quot; unique_id=&quot;10010&quot;&gt;&lt;property id=&quot;20148&quot; value=&quot;5&quot;/&gt;&lt;property id=&quot;20300&quot; value=&quot;Slide 8 - &amp;quot;2160 Interface Cards&amp;quot;&quot;/&gt;&lt;property id=&quot;20307&quot; value=&quot;293&quot;/&gt;&lt;/object&gt;&lt;object type=&quot;3&quot; unique_id=&quot;10011&quot;&gt;&lt;property id=&quot;20148&quot; value=&quot;5&quot;/&gt;&lt;property id=&quot;20300&quot; value=&quot;Slide 9 - &amp;quot;2160 Power Supply&amp;quot;&quot;/&gt;&lt;property id=&quot;20307&quot; value=&quot;297&quot;/&gt;&lt;/object&gt;&lt;object type=&quot;3&quot; unique_id=&quot;10012&quot;&gt;&lt;property id=&quot;20148&quot; value=&quot;5&quot;/&gt;&lt;property id=&quot;20300&quot; value=&quot;Slide 10 - &amp;quot;2160 Write protection &amp;amp; Reset&amp;quot;&quot;/&gt;&lt;property id=&quot;20307&quot; value=&quot;262&quot;/&gt;&lt;/object&gt;&lt;object type=&quot;3&quot; unique_id=&quot;10013&quot;&gt;&lt;property id=&quot;20148&quot; value=&quot;5&quot;/&gt;&lt;property id=&quot;20300&quot; value=&quot;Slide 11 - &amp;quot;2160 Electronics&amp;quot;&quot;/&gt;&lt;property id=&quot;20307&quot; value=&quot;298&quot;/&gt;&lt;/object&gt;&lt;object type=&quot;3&quot; unique_id=&quot;10014&quot;&gt;&lt;property id=&quot;20148&quot; value=&quot;5&quot;/&gt;&lt;property id=&quot;20300&quot; value=&quot;Slide 12 - &amp;quot;2160 Slave Database&amp;quot;&quot;/&gt;&lt;property id=&quot;20307&quot; value=&quot;306&quot;/&gt;&lt;/object&gt;&lt;object type=&quot;3&quot; unique_id=&quot;10016&quot;&gt;&lt;property id=&quot;20148&quot; value=&quot;5&quot;/&gt;&lt;property id=&quot;20300&quot; value=&quot;Slide 14 - &amp;quot;2165/2175 Field Communication Unit&amp;quot;&quot;/&gt;&lt;property id=&quot;20307&quot; value=&quot;310&quot;/&gt;&lt;/object&gt;&lt;object type=&quot;3&quot; unique_id=&quot;10019&quot;&gt;&lt;property id=&quot;20148&quot; value=&quot;5&quot;/&gt;&lt;property id=&quot;20300&quot; value=&quot;Slide 17 - &amp;quot;2165 Ports&amp;quot;&quot;/&gt;&lt;property id=&quot;20307&quot; value=&quot;333&quot;/&gt;&lt;/object&gt;&lt;object type=&quot;3&quot; unique_id=&quot;10020&quot;&gt;&lt;property id=&quot;20148&quot; value=&quot;5&quot;/&gt;&lt;property id=&quot;20300&quot; value=&quot;Slide 18 - &amp;quot;2175 Ports&amp;quot;&quot;/&gt;&lt;property id=&quot;20307&quot; value=&quot;332&quot;/&gt;&lt;/object&gt;&lt;object type=&quot;3&quot; unique_id=&quot;10025&quot;&gt;&lt;property id=&quot;20148&quot; value=&quot;5&quot;/&gt;&lt;property id=&quot;20300&quot; value=&quot;Slide 23 - &amp;quot;Configure FCU Slave Database&amp;quot;&quot;/&gt;&lt;property id=&quot;20307&quot; value=&quot;339&quot;/&gt;&lt;/object&gt;&lt;object type=&quot;3&quot; unique_id=&quot;10026&quot;&gt;&lt;property id=&quot;20148&quot; value=&quot;5&quot;/&gt;&lt;property id=&quot;20300&quot; value=&quot;Slide 24 - &amp;quot;FCU Lab work&amp;quot;&quot;/&gt;&lt;property id=&quot;20307&quot; value=&quot;282&quot;/&gt;&lt;/object&gt;&lt;object type=&quot;3&quot; unique_id=&quot;10277&quot;&gt;&lt;property id=&quot;20148&quot; value=&quot;5&quot;/&gt;&lt;property id=&quot;20300&quot; value=&quot;Slide 2 - &amp;quot;Lesson Goal&amp;quot;&quot;/&gt;&lt;property id=&quot;20307&quot; value=&quot;340&quot;/&gt;&lt;/object&gt;&lt;object type=&quot;3&quot; unique_id=&quot;10303&quot;&gt;&lt;property id=&quot;20148&quot; value=&quot;5&quot;/&gt;&lt;property id=&quot;20300&quot; value=&quot;Slide 13 - &amp;quot;2160 Redundancy&amp;quot;&quot;/&gt;&lt;property id=&quot;20307&quot; value=&quot;341&quot;/&gt;&lt;/object&gt;&lt;object type=&quot;3&quot; unique_id=&quot;10509&quot;&gt;&lt;property id=&quot;20148&quot; value=&quot;5&quot;/&gt;&lt;property id=&quot;20300&quot; value=&quot;Slide 15 - &amp;quot;2165/2175 Field Communication Unit&amp;quot;&quot;/&gt;&lt;property id=&quot;20307&quot; value=&quot;342&quot;/&gt;&lt;/object&gt;&lt;object type=&quot;3&quot; unique_id=&quot;10588&quot;&gt;&lt;property id=&quot;20148&quot; value=&quot;5&quot;/&gt;&lt;property id=&quot;20300&quot; value=&quot;Slide 16 - &amp;quot;2165/2175 Specification&amp;quot;&quot;/&gt;&lt;property id=&quot;20307&quot; value=&quot;343&quot;/&gt;&lt;/object&gt;&lt;object type=&quot;3&quot; unique_id=&quot;10974&quot;&gt;&lt;property id=&quot;20148&quot; value=&quot;5&quot;/&gt;&lt;property id=&quot;20300&quot; value=&quot;Slide 19 - &amp;quot;2165/75 Modules&amp;quot;&quot;/&gt;&lt;property id=&quot;20307&quot; value=&quot;344&quot;/&gt;&lt;/object&gt;&lt;object type=&quot;3&quot; unique_id=&quot;10976&quot;&gt;&lt;property id=&quot;20148&quot; value=&quot;5&quot;/&gt;&lt;property id=&quot;20300&quot; value=&quot;Slide 20 - &amp;quot;2165/75 drivers&amp;quot;&quot;/&gt;&lt;property id=&quot;20307&quot; value=&quot;346&quot;/&gt;&lt;/object&gt;&lt;object type=&quot;3&quot; unique_id=&quot;11166&quot;&gt;&lt;property id=&quot;20148&quot; value=&quot;5&quot;/&gt;&lt;property id=&quot;20300&quot; value=&quot;Slide 21 - &amp;quot;PreConfiguration&amp;quot;&quot;/&gt;&lt;property id=&quot;20307&quot; value=&quot;347&quot;/&gt;&lt;/object&gt;&lt;object type=&quot;3&quot; unique_id=&quot;11167&quot;&gt;&lt;property id=&quot;20148&quot; value=&quot;5&quot;/&gt;&lt;property id=&quot;20300&quot; value=&quot;Slide 3 - &amp;quot;2160 Field Communication Unit&amp;quot;&quot;/&gt;&lt;property id=&quot;20307&quot; value=&quot;348&quot;/&gt;&lt;/object&gt;&lt;object type=&quot;3&quot; unique_id=&quot;11168&quot;&gt;&lt;property id=&quot;20148&quot; value=&quot;5&quot;/&gt;&lt;property id=&quot;20300&quot; value=&quot;Slide 22 - &amp;quot;Connect Rex &amp;amp; Raptor system to FCU&amp;quot;&quot;/&gt;&lt;property id=&quot;20307&quot; value=&quot;350&quot;/&gt;&lt;/object&gt;&lt;/object&gt;&lt;/object&gt;&lt;/database&gt;"/>
  <p:tag name="ARTICULATE_PROJECT_OPEN" val="0"/>
  <p:tag name="SECTOMILLISECCONVERTED" val="1"/>
</p:tagLst>
</file>

<file path=ppt/theme/theme1.xml><?xml version="1.0" encoding="utf-8"?>
<a:theme xmlns:a="http://schemas.openxmlformats.org/drawingml/2006/main" name="RTG_White">
  <a:themeElements>
    <a:clrScheme name="RTG_White 1">
      <a:dk1>
        <a:srgbClr val="0F245F"/>
      </a:dk1>
      <a:lt1>
        <a:srgbClr val="FFFFFF"/>
      </a:lt1>
      <a:dk2>
        <a:srgbClr val="0F245F"/>
      </a:dk2>
      <a:lt2>
        <a:srgbClr val="969696"/>
      </a:lt2>
      <a:accent1>
        <a:srgbClr val="009900"/>
      </a:accent1>
      <a:accent2>
        <a:srgbClr val="FF0000"/>
      </a:accent2>
      <a:accent3>
        <a:srgbClr val="FFFFFF"/>
      </a:accent3>
      <a:accent4>
        <a:srgbClr val="0B1D50"/>
      </a:accent4>
      <a:accent5>
        <a:srgbClr val="AACAAA"/>
      </a:accent5>
      <a:accent6>
        <a:srgbClr val="E70000"/>
      </a:accent6>
      <a:hlink>
        <a:srgbClr val="0099CC"/>
      </a:hlink>
      <a:folHlink>
        <a:srgbClr val="CC0066"/>
      </a:folHlink>
    </a:clrScheme>
    <a:fontScheme name="RTG_Whi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1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1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RTG_White 1">
        <a:dk1>
          <a:srgbClr val="0F245F"/>
        </a:dk1>
        <a:lt1>
          <a:srgbClr val="FFFFFF"/>
        </a:lt1>
        <a:dk2>
          <a:srgbClr val="0F245F"/>
        </a:dk2>
        <a:lt2>
          <a:srgbClr val="969696"/>
        </a:lt2>
        <a:accent1>
          <a:srgbClr val="009900"/>
        </a:accent1>
        <a:accent2>
          <a:srgbClr val="FF0000"/>
        </a:accent2>
        <a:accent3>
          <a:srgbClr val="FFFFFF"/>
        </a:accent3>
        <a:accent4>
          <a:srgbClr val="0B1D50"/>
        </a:accent4>
        <a:accent5>
          <a:srgbClr val="AACAAA"/>
        </a:accent5>
        <a:accent6>
          <a:srgbClr val="E70000"/>
        </a:accent6>
        <a:hlink>
          <a:srgbClr val="0099CC"/>
        </a:hlink>
        <a:folHlink>
          <a:srgbClr val="CC006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7646</TotalTime>
  <Words>1253</Words>
  <Application>Microsoft Office PowerPoint</Application>
  <PresentationFormat>On-screen Show (4:3)</PresentationFormat>
  <Paragraphs>463</Paragraphs>
  <Slides>24</Slides>
  <Notes>8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3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RTG_White</vt:lpstr>
      <vt:lpstr>Photo Editor Photo</vt:lpstr>
      <vt:lpstr>Bitmap Image</vt:lpstr>
      <vt:lpstr>Clip</vt:lpstr>
      <vt:lpstr>Slide 1</vt:lpstr>
      <vt:lpstr>Lesson Goal</vt:lpstr>
      <vt:lpstr>2160 Field Communication Unit</vt:lpstr>
      <vt:lpstr>2160 Field Communication Unit</vt:lpstr>
      <vt:lpstr>2160 Communication Ports</vt:lpstr>
      <vt:lpstr>2160 Communication Ports</vt:lpstr>
      <vt:lpstr>2160 Communication Ports</vt:lpstr>
      <vt:lpstr>2160 Interface Cards</vt:lpstr>
      <vt:lpstr>2160 Power Supply</vt:lpstr>
      <vt:lpstr>2160 Write protection &amp; Reset</vt:lpstr>
      <vt:lpstr>2160 Electronics</vt:lpstr>
      <vt:lpstr>2160 Slave Database</vt:lpstr>
      <vt:lpstr>2160 Redundancy</vt:lpstr>
      <vt:lpstr>2165/2175 Field Communication Unit</vt:lpstr>
      <vt:lpstr>2165/2175 Field Communication Unit</vt:lpstr>
      <vt:lpstr>2165/2175 Specification</vt:lpstr>
      <vt:lpstr>2165 Ports</vt:lpstr>
      <vt:lpstr>2175 Ports</vt:lpstr>
      <vt:lpstr>2165/75 Modules</vt:lpstr>
      <vt:lpstr>2165/75 drivers</vt:lpstr>
      <vt:lpstr>PreConfiguration</vt:lpstr>
      <vt:lpstr>Connect Rex &amp; Raptor system to FCU</vt:lpstr>
      <vt:lpstr>Configure FCU Slave Database</vt:lpstr>
      <vt:lpstr>FCU Lab work</vt:lpstr>
    </vt:vector>
  </TitlesOfParts>
  <Company> 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FCU hardware</dc:title>
  <dc:creator>roandr</dc:creator>
  <cp:lastModifiedBy>hhjortsberg</cp:lastModifiedBy>
  <cp:revision>372</cp:revision>
  <cp:lastPrinted>2002-11-15T09:47:12Z</cp:lastPrinted>
  <dcterms:created xsi:type="dcterms:W3CDTF">2001-01-12T12:27:28Z</dcterms:created>
  <dcterms:modified xsi:type="dcterms:W3CDTF">2011-09-27T13:12:39Z</dcterms:modified>
</cp:coreProperties>
</file>